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991" r:id="rId3"/>
    <p:sldId id="967" r:id="rId5"/>
    <p:sldId id="968" r:id="rId6"/>
    <p:sldId id="969" r:id="rId7"/>
    <p:sldId id="970" r:id="rId8"/>
    <p:sldId id="971" r:id="rId9"/>
    <p:sldId id="972" r:id="rId10"/>
    <p:sldId id="973" r:id="rId11"/>
    <p:sldId id="974" r:id="rId12"/>
    <p:sldId id="975" r:id="rId13"/>
    <p:sldId id="976" r:id="rId14"/>
    <p:sldId id="977" r:id="rId15"/>
    <p:sldId id="978" r:id="rId16"/>
    <p:sldId id="979" r:id="rId17"/>
    <p:sldId id="980" r:id="rId18"/>
    <p:sldId id="981" r:id="rId19"/>
    <p:sldId id="992" r:id="rId20"/>
    <p:sldId id="994" r:id="rId21"/>
    <p:sldId id="995" r:id="rId22"/>
    <p:sldId id="996" r:id="rId23"/>
    <p:sldId id="997" r:id="rId24"/>
    <p:sldId id="998" r:id="rId25"/>
    <p:sldId id="999" r:id="rId26"/>
    <p:sldId id="1000" r:id="rId27"/>
    <p:sldId id="1001" r:id="rId28"/>
    <p:sldId id="1002" r:id="rId29"/>
    <p:sldId id="1003" r:id="rId30"/>
    <p:sldId id="1004" r:id="rId31"/>
    <p:sldId id="1005" r:id="rId32"/>
    <p:sldId id="1006" r:id="rId33"/>
    <p:sldId id="1007" r:id="rId34"/>
    <p:sldId id="1008" r:id="rId35"/>
    <p:sldId id="1009" r:id="rId36"/>
    <p:sldId id="1010" r:id="rId37"/>
    <p:sldId id="1011" r:id="rId38"/>
    <p:sldId id="1012" r:id="rId39"/>
    <p:sldId id="1013" r:id="rId40"/>
    <p:sldId id="1014" r:id="rId41"/>
    <p:sldId id="1015" r:id="rId42"/>
    <p:sldId id="1016" r:id="rId43"/>
    <p:sldId id="1017" r:id="rId44"/>
    <p:sldId id="1018" r:id="rId45"/>
    <p:sldId id="1019" r:id="rId46"/>
    <p:sldId id="1020" r:id="rId47"/>
    <p:sldId id="1021" r:id="rId48"/>
    <p:sldId id="1022" r:id="rId49"/>
    <p:sldId id="1023" r:id="rId50"/>
    <p:sldId id="1024" r:id="rId51"/>
    <p:sldId id="1025" r:id="rId52"/>
    <p:sldId id="1026" r:id="rId53"/>
    <p:sldId id="1027" r:id="rId54"/>
    <p:sldId id="1028" r:id="rId55"/>
    <p:sldId id="1029" r:id="rId56"/>
    <p:sldId id="1030" r:id="rId57"/>
    <p:sldId id="1031" r:id="rId58"/>
  </p:sldIdLst>
  <p:sldSz cx="12192000" cy="6858000"/>
  <p:notesSz cx="6797675" cy="9928225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 Qing-Shan" initials="JQ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FFFF99"/>
    <a:srgbClr val="009242"/>
    <a:srgbClr val="0000CC"/>
    <a:srgbClr val="CCFFCC"/>
    <a:srgbClr val="FFFFCC"/>
    <a:srgbClr val="00006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1222" autoAdjust="0"/>
  </p:normalViewPr>
  <p:slideViewPr>
    <p:cSldViewPr>
      <p:cViewPr varScale="1">
        <p:scale>
          <a:sx n="61" d="100"/>
          <a:sy n="61" d="100"/>
        </p:scale>
        <p:origin x="102" y="114"/>
      </p:cViewPr>
      <p:guideLst>
        <p:guide orient="horz" pos="2160"/>
        <p:guide pos="3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gs" Target="tags/tag1.xml"/><Relationship Id="rId63" Type="http://schemas.openxmlformats.org/officeDocument/2006/relationships/commentAuthors" Target="commentAuthors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通过合理地剪枝，可以显著降低总计算量。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使用新枚举类型比用整型变量更加直接、有效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4559829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1253" y="3039583"/>
            <a:ext cx="6720747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431370" y="1844337"/>
            <a:ext cx="11137900" cy="1470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 sz="4800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733120" y="3933056"/>
            <a:ext cx="853440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sz="3200" kern="0" dirty="0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37600" y="228600"/>
            <a:ext cx="26416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28600"/>
            <a:ext cx="7721600" cy="5791200"/>
          </a:xfrm>
        </p:spPr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428604"/>
            <a:ext cx="10132483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228600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886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093" y="66328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90651" y="188914"/>
            <a:ext cx="9410700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6"/>
            <a:ext cx="105664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34433" y="1052513"/>
            <a:ext cx="114808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00753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/>
          <p:nvPr/>
        </p:nvSpPr>
        <p:spPr bwMode="auto">
          <a:xfrm>
            <a:off x="1703512" y="1302369"/>
            <a:ext cx="8712968" cy="2272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 第六讲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栈与队列</a:t>
            </a:r>
            <a:endParaRPr lang="en-US" altLang="zh-CN" sz="3600" b="1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2855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33730" y="3194578"/>
            <a:ext cx="1054028" cy="1054643"/>
            <a:chOff x="1160617" y="3616370"/>
            <a:chExt cx="2880001" cy="288168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60618" y="361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0618" y="433679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160618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160618" y="577763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160618" y="649805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-279383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>
              <a:off x="44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16200000">
              <a:off x="116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188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16200000">
              <a:off x="2600618" y="505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3760212" y="3168107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023748" y="3168107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760212" y="4248606"/>
            <a:ext cx="26353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617791" y="3960195"/>
            <a:ext cx="105402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(a)</a:t>
            </a:r>
            <a:endParaRPr lang="zh-CN" altLang="en-US" sz="1350" dirty="0"/>
          </a:p>
        </p:txBody>
      </p:sp>
      <p:sp>
        <p:nvSpPr>
          <p:cNvPr id="8" name="椭圆 7"/>
          <p:cNvSpPr/>
          <p:nvPr/>
        </p:nvSpPr>
        <p:spPr>
          <a:xfrm>
            <a:off x="2533730" y="3985560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3786565" y="4011365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422065" y="3193513"/>
            <a:ext cx="1054029" cy="1054643"/>
            <a:chOff x="1160617" y="3616370"/>
            <a:chExt cx="2880001" cy="2881680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160618" y="361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60618" y="433679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160618" y="5057210"/>
              <a:ext cx="28800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160618" y="577763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160618" y="649805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rot="16200000">
              <a:off x="-279383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16200000">
              <a:off x="44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16200000">
              <a:off x="116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6200000">
              <a:off x="188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16200000">
              <a:off x="2600618" y="505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接连接符 21"/>
          <p:cNvCxnSpPr/>
          <p:nvPr/>
        </p:nvCxnSpPr>
        <p:spPr>
          <a:xfrm>
            <a:off x="5648546" y="3167042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912083" y="3167042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48546" y="4247541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506126" y="3959130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(b)</a:t>
            </a:r>
            <a:endParaRPr lang="zh-CN" altLang="en-US" sz="1350" dirty="0"/>
          </a:p>
        </p:txBody>
      </p:sp>
      <p:sp>
        <p:nvSpPr>
          <p:cNvPr id="26" name="椭圆 25"/>
          <p:cNvSpPr/>
          <p:nvPr/>
        </p:nvSpPr>
        <p:spPr>
          <a:xfrm>
            <a:off x="4422065" y="3984495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5674901" y="4010300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38" name="乘号 37"/>
          <p:cNvSpPr/>
          <p:nvPr/>
        </p:nvSpPr>
        <p:spPr>
          <a:xfrm>
            <a:off x="4422065" y="3720834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" name="乘号 38"/>
          <p:cNvSpPr/>
          <p:nvPr/>
        </p:nvSpPr>
        <p:spPr>
          <a:xfrm>
            <a:off x="4682485" y="3720219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0" name="椭圆 39"/>
          <p:cNvSpPr/>
          <p:nvPr/>
        </p:nvSpPr>
        <p:spPr>
          <a:xfrm>
            <a:off x="4943926" y="3719604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矩形 40"/>
          <p:cNvSpPr/>
          <p:nvPr/>
        </p:nvSpPr>
        <p:spPr>
          <a:xfrm>
            <a:off x="5674901" y="3745943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2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367796" y="3219984"/>
            <a:ext cx="1054029" cy="1054643"/>
            <a:chOff x="1160617" y="3616370"/>
            <a:chExt cx="2880001" cy="288168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1160618" y="361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160618" y="433679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160618" y="5057210"/>
              <a:ext cx="28800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160618" y="577763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1160618" y="649805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16200000">
              <a:off x="-279383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16200000">
              <a:off x="44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rot="16200000">
              <a:off x="116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rot="16200000">
              <a:off x="188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rot="16200000">
              <a:off x="2600618" y="505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连接符 44"/>
          <p:cNvCxnSpPr/>
          <p:nvPr/>
        </p:nvCxnSpPr>
        <p:spPr>
          <a:xfrm>
            <a:off x="7594277" y="3193513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857814" y="3193513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594277" y="4274012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451857" y="3985601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(c)</a:t>
            </a:r>
            <a:endParaRPr lang="zh-CN" altLang="en-US" sz="1350" dirty="0"/>
          </a:p>
        </p:txBody>
      </p:sp>
      <p:sp>
        <p:nvSpPr>
          <p:cNvPr id="49" name="椭圆 48"/>
          <p:cNvSpPr/>
          <p:nvPr/>
        </p:nvSpPr>
        <p:spPr>
          <a:xfrm>
            <a:off x="6367796" y="4010966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7620632" y="4036771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51" name="乘号 50"/>
          <p:cNvSpPr/>
          <p:nvPr/>
        </p:nvSpPr>
        <p:spPr>
          <a:xfrm>
            <a:off x="6367796" y="3747305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乘号 51"/>
          <p:cNvSpPr/>
          <p:nvPr/>
        </p:nvSpPr>
        <p:spPr>
          <a:xfrm>
            <a:off x="6628216" y="3746690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椭圆 52"/>
          <p:cNvSpPr/>
          <p:nvPr/>
        </p:nvSpPr>
        <p:spPr>
          <a:xfrm>
            <a:off x="6889657" y="3746075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矩形 53"/>
          <p:cNvSpPr/>
          <p:nvPr/>
        </p:nvSpPr>
        <p:spPr>
          <a:xfrm>
            <a:off x="7620632" y="3772414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2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65" name="乘号 64"/>
          <p:cNvSpPr/>
          <p:nvPr/>
        </p:nvSpPr>
        <p:spPr>
          <a:xfrm>
            <a:off x="6373915" y="3485721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6" name="乘号 65"/>
          <p:cNvSpPr/>
          <p:nvPr/>
        </p:nvSpPr>
        <p:spPr>
          <a:xfrm>
            <a:off x="7152682" y="3485721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7" name="乘号 66"/>
          <p:cNvSpPr/>
          <p:nvPr/>
        </p:nvSpPr>
        <p:spPr>
          <a:xfrm>
            <a:off x="6633504" y="3485721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8" name="乘号 67"/>
          <p:cNvSpPr/>
          <p:nvPr/>
        </p:nvSpPr>
        <p:spPr>
          <a:xfrm>
            <a:off x="6893093" y="3485721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0" name="组合 69"/>
          <p:cNvGrpSpPr/>
          <p:nvPr/>
        </p:nvGrpSpPr>
        <p:grpSpPr>
          <a:xfrm>
            <a:off x="8350398" y="3219984"/>
            <a:ext cx="1054029" cy="1054643"/>
            <a:chOff x="1160617" y="3616370"/>
            <a:chExt cx="2880001" cy="2881680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1160618" y="361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1160618" y="433679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160618" y="5057210"/>
              <a:ext cx="28800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1160618" y="577763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160618" y="649805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rot="16200000">
              <a:off x="-279383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16200000">
              <a:off x="44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16200000">
              <a:off x="116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rot="16200000">
              <a:off x="188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rot="16200000">
              <a:off x="2600618" y="505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直接连接符 70"/>
          <p:cNvCxnSpPr/>
          <p:nvPr/>
        </p:nvCxnSpPr>
        <p:spPr>
          <a:xfrm>
            <a:off x="9576879" y="3193513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9840416" y="3193513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9576879" y="4274012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9434459" y="3985601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(d)</a:t>
            </a:r>
            <a:endParaRPr lang="zh-CN" altLang="en-US" sz="1350" dirty="0"/>
          </a:p>
        </p:txBody>
      </p:sp>
      <p:sp>
        <p:nvSpPr>
          <p:cNvPr id="75" name="椭圆 74"/>
          <p:cNvSpPr/>
          <p:nvPr/>
        </p:nvSpPr>
        <p:spPr>
          <a:xfrm>
            <a:off x="8350398" y="4010966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6" name="矩形 75"/>
          <p:cNvSpPr/>
          <p:nvPr/>
        </p:nvSpPr>
        <p:spPr>
          <a:xfrm>
            <a:off x="9603234" y="4036771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77" name="乘号 76"/>
          <p:cNvSpPr/>
          <p:nvPr/>
        </p:nvSpPr>
        <p:spPr>
          <a:xfrm>
            <a:off x="8350398" y="3747305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8" name="乘号 77"/>
          <p:cNvSpPr/>
          <p:nvPr/>
        </p:nvSpPr>
        <p:spPr>
          <a:xfrm>
            <a:off x="8610818" y="3746690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9" name="椭圆 78"/>
          <p:cNvSpPr/>
          <p:nvPr/>
        </p:nvSpPr>
        <p:spPr>
          <a:xfrm>
            <a:off x="9140889" y="3742902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0" name="矩形 79"/>
          <p:cNvSpPr/>
          <p:nvPr/>
        </p:nvSpPr>
        <p:spPr>
          <a:xfrm>
            <a:off x="9603234" y="3772414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93" name="乘号 92"/>
          <p:cNvSpPr/>
          <p:nvPr/>
        </p:nvSpPr>
        <p:spPr>
          <a:xfrm>
            <a:off x="8872229" y="3737547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96" name="组合 95"/>
          <p:cNvGrpSpPr/>
          <p:nvPr/>
        </p:nvGrpSpPr>
        <p:grpSpPr>
          <a:xfrm>
            <a:off x="2517750" y="4412116"/>
            <a:ext cx="1054029" cy="1054643"/>
            <a:chOff x="1160617" y="3616370"/>
            <a:chExt cx="2880001" cy="2881680"/>
          </a:xfrm>
        </p:grpSpPr>
        <p:cxnSp>
          <p:nvCxnSpPr>
            <p:cNvPr id="108" name="直接连接符 107"/>
            <p:cNvCxnSpPr/>
            <p:nvPr/>
          </p:nvCxnSpPr>
          <p:spPr>
            <a:xfrm>
              <a:off x="1160618" y="361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1160618" y="4336790"/>
              <a:ext cx="28800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1160618" y="5057210"/>
              <a:ext cx="28800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1160618" y="577763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1160618" y="649805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16200000">
              <a:off x="-279383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16200000">
              <a:off x="44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16200000">
              <a:off x="116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16200000">
              <a:off x="188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16200000">
              <a:off x="2600618" y="505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直接连接符 96"/>
          <p:cNvCxnSpPr/>
          <p:nvPr/>
        </p:nvCxnSpPr>
        <p:spPr>
          <a:xfrm>
            <a:off x="3744231" y="4385645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4007768" y="4385645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3744231" y="5466144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3601811" y="5177733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(e)</a:t>
            </a:r>
            <a:endParaRPr lang="zh-CN" altLang="en-US" sz="1350" dirty="0"/>
          </a:p>
        </p:txBody>
      </p:sp>
      <p:sp>
        <p:nvSpPr>
          <p:cNvPr id="101" name="椭圆 100"/>
          <p:cNvSpPr/>
          <p:nvPr/>
        </p:nvSpPr>
        <p:spPr>
          <a:xfrm>
            <a:off x="2517750" y="5203098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2" name="矩形 101"/>
          <p:cNvSpPr/>
          <p:nvPr/>
        </p:nvSpPr>
        <p:spPr>
          <a:xfrm>
            <a:off x="3770586" y="5228903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03" name="乘号 102"/>
          <p:cNvSpPr/>
          <p:nvPr/>
        </p:nvSpPr>
        <p:spPr>
          <a:xfrm>
            <a:off x="2517750" y="4939437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" name="乘号 103"/>
          <p:cNvSpPr/>
          <p:nvPr/>
        </p:nvSpPr>
        <p:spPr>
          <a:xfrm>
            <a:off x="2778170" y="4938822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5" name="椭圆 104"/>
          <p:cNvSpPr/>
          <p:nvPr/>
        </p:nvSpPr>
        <p:spPr>
          <a:xfrm>
            <a:off x="3308241" y="4935034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6" name="矩形 105"/>
          <p:cNvSpPr/>
          <p:nvPr/>
        </p:nvSpPr>
        <p:spPr>
          <a:xfrm>
            <a:off x="3770586" y="4964546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07" name="乘号 106"/>
          <p:cNvSpPr/>
          <p:nvPr/>
        </p:nvSpPr>
        <p:spPr>
          <a:xfrm>
            <a:off x="3039581" y="4929679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8" name="椭圆 117"/>
          <p:cNvSpPr/>
          <p:nvPr/>
        </p:nvSpPr>
        <p:spPr>
          <a:xfrm>
            <a:off x="2779713" y="4674892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9" name="乘号 118"/>
          <p:cNvSpPr/>
          <p:nvPr/>
        </p:nvSpPr>
        <p:spPr>
          <a:xfrm>
            <a:off x="2523101" y="4669858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0" name="矩形 119"/>
          <p:cNvSpPr/>
          <p:nvPr/>
        </p:nvSpPr>
        <p:spPr>
          <a:xfrm>
            <a:off x="3770586" y="4726952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4402741" y="4421556"/>
            <a:ext cx="1054029" cy="1054643"/>
            <a:chOff x="1160617" y="3616370"/>
            <a:chExt cx="2880001" cy="2881680"/>
          </a:xfrm>
        </p:grpSpPr>
        <p:cxnSp>
          <p:nvCxnSpPr>
            <p:cNvPr id="139" name="直接连接符 138"/>
            <p:cNvCxnSpPr/>
            <p:nvPr/>
          </p:nvCxnSpPr>
          <p:spPr>
            <a:xfrm>
              <a:off x="1160618" y="361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1160618" y="4336790"/>
              <a:ext cx="28800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1160618" y="5057210"/>
              <a:ext cx="28800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1160618" y="577763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>
              <a:off x="1160618" y="649805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rot="16200000">
              <a:off x="-279383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rot="16200000">
              <a:off x="44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16200000">
              <a:off x="116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rot="16200000">
              <a:off x="188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rot="16200000">
              <a:off x="2600618" y="505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直接连接符 124"/>
          <p:cNvCxnSpPr/>
          <p:nvPr/>
        </p:nvCxnSpPr>
        <p:spPr>
          <a:xfrm>
            <a:off x="5629222" y="4395085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5892759" y="4395085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5629222" y="5475584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5486802" y="5187173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(f)</a:t>
            </a:r>
            <a:endParaRPr lang="zh-CN" altLang="en-US" sz="1350" dirty="0"/>
          </a:p>
        </p:txBody>
      </p:sp>
      <p:sp>
        <p:nvSpPr>
          <p:cNvPr id="129" name="椭圆 128"/>
          <p:cNvSpPr/>
          <p:nvPr/>
        </p:nvSpPr>
        <p:spPr>
          <a:xfrm>
            <a:off x="4402741" y="5212538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0" name="矩形 129"/>
          <p:cNvSpPr/>
          <p:nvPr/>
        </p:nvSpPr>
        <p:spPr>
          <a:xfrm>
            <a:off x="5655577" y="5238343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31" name="乘号 130"/>
          <p:cNvSpPr/>
          <p:nvPr/>
        </p:nvSpPr>
        <p:spPr>
          <a:xfrm>
            <a:off x="4402741" y="4948877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2" name="乘号 131"/>
          <p:cNvSpPr/>
          <p:nvPr/>
        </p:nvSpPr>
        <p:spPr>
          <a:xfrm>
            <a:off x="4663161" y="4948262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3" name="椭圆 132"/>
          <p:cNvSpPr/>
          <p:nvPr/>
        </p:nvSpPr>
        <p:spPr>
          <a:xfrm>
            <a:off x="5193232" y="4944474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4" name="矩形 133"/>
          <p:cNvSpPr/>
          <p:nvPr/>
        </p:nvSpPr>
        <p:spPr>
          <a:xfrm>
            <a:off x="5655577" y="4973986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35" name="乘号 134"/>
          <p:cNvSpPr/>
          <p:nvPr/>
        </p:nvSpPr>
        <p:spPr>
          <a:xfrm>
            <a:off x="4924572" y="4939119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6" name="椭圆 135"/>
          <p:cNvSpPr/>
          <p:nvPr/>
        </p:nvSpPr>
        <p:spPr>
          <a:xfrm>
            <a:off x="4664704" y="4684332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7" name="乘号 136"/>
          <p:cNvSpPr/>
          <p:nvPr/>
        </p:nvSpPr>
        <p:spPr>
          <a:xfrm>
            <a:off x="4408092" y="4679298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8" name="矩形 137"/>
          <p:cNvSpPr/>
          <p:nvPr/>
        </p:nvSpPr>
        <p:spPr>
          <a:xfrm>
            <a:off x="5655577" y="4736392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49" name="乘号 148"/>
          <p:cNvSpPr/>
          <p:nvPr/>
        </p:nvSpPr>
        <p:spPr>
          <a:xfrm>
            <a:off x="4412592" y="4424442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0" name="乘号 149"/>
          <p:cNvSpPr/>
          <p:nvPr/>
        </p:nvSpPr>
        <p:spPr>
          <a:xfrm>
            <a:off x="4653071" y="4425396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1" name="乘号 150"/>
          <p:cNvSpPr/>
          <p:nvPr/>
        </p:nvSpPr>
        <p:spPr>
          <a:xfrm>
            <a:off x="4915034" y="4429397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2" name="乘号 151"/>
          <p:cNvSpPr/>
          <p:nvPr/>
        </p:nvSpPr>
        <p:spPr>
          <a:xfrm>
            <a:off x="5188338" y="4426911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5" name="组合 154"/>
          <p:cNvGrpSpPr/>
          <p:nvPr/>
        </p:nvGrpSpPr>
        <p:grpSpPr>
          <a:xfrm>
            <a:off x="6372193" y="4384162"/>
            <a:ext cx="1054029" cy="1054643"/>
            <a:chOff x="1160617" y="3616370"/>
            <a:chExt cx="2880001" cy="288168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1160618" y="361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1160618" y="4336790"/>
              <a:ext cx="2880000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1160618" y="5057210"/>
              <a:ext cx="28800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1160618" y="577763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>
              <a:off x="1160618" y="649805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rot="16200000">
              <a:off x="-279383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rot="16200000">
              <a:off x="44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rot="16200000">
              <a:off x="116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rot="16200000">
              <a:off x="188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rot="16200000">
              <a:off x="2600618" y="505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6" name="直接连接符 155"/>
          <p:cNvCxnSpPr/>
          <p:nvPr/>
        </p:nvCxnSpPr>
        <p:spPr>
          <a:xfrm>
            <a:off x="7598674" y="4357691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7862211" y="4357691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>
            <a:off x="7598674" y="5438190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/>
          <p:cNvSpPr txBox="1"/>
          <p:nvPr/>
        </p:nvSpPr>
        <p:spPr>
          <a:xfrm>
            <a:off x="7456254" y="5149779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(g)</a:t>
            </a:r>
            <a:endParaRPr lang="zh-CN" altLang="en-US" sz="1350" dirty="0"/>
          </a:p>
        </p:txBody>
      </p:sp>
      <p:sp>
        <p:nvSpPr>
          <p:cNvPr id="160" name="椭圆 159"/>
          <p:cNvSpPr/>
          <p:nvPr/>
        </p:nvSpPr>
        <p:spPr>
          <a:xfrm>
            <a:off x="6372193" y="5175144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1" name="矩形 160"/>
          <p:cNvSpPr/>
          <p:nvPr/>
        </p:nvSpPr>
        <p:spPr>
          <a:xfrm>
            <a:off x="7625029" y="5200949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62" name="乘号 161"/>
          <p:cNvSpPr/>
          <p:nvPr/>
        </p:nvSpPr>
        <p:spPr>
          <a:xfrm>
            <a:off x="6372193" y="4911483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3" name="乘号 162"/>
          <p:cNvSpPr/>
          <p:nvPr/>
        </p:nvSpPr>
        <p:spPr>
          <a:xfrm>
            <a:off x="6632613" y="4910868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4" name="椭圆 163"/>
          <p:cNvSpPr/>
          <p:nvPr/>
        </p:nvSpPr>
        <p:spPr>
          <a:xfrm>
            <a:off x="7162684" y="4907080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5" name="矩形 164"/>
          <p:cNvSpPr/>
          <p:nvPr/>
        </p:nvSpPr>
        <p:spPr>
          <a:xfrm>
            <a:off x="7625029" y="4936592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66" name="乘号 165"/>
          <p:cNvSpPr/>
          <p:nvPr/>
        </p:nvSpPr>
        <p:spPr>
          <a:xfrm>
            <a:off x="6894024" y="4901725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4" name="乘号 183"/>
          <p:cNvSpPr/>
          <p:nvPr/>
        </p:nvSpPr>
        <p:spPr>
          <a:xfrm>
            <a:off x="6376530" y="4644742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5" name="乘号 184"/>
          <p:cNvSpPr/>
          <p:nvPr/>
        </p:nvSpPr>
        <p:spPr>
          <a:xfrm>
            <a:off x="6626181" y="4645037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6" name="乘号 185"/>
          <p:cNvSpPr/>
          <p:nvPr/>
        </p:nvSpPr>
        <p:spPr>
          <a:xfrm>
            <a:off x="6888144" y="4649038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7" name="乘号 186"/>
          <p:cNvSpPr/>
          <p:nvPr/>
        </p:nvSpPr>
        <p:spPr>
          <a:xfrm>
            <a:off x="7161448" y="4646551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06" name="直接连接符 205"/>
          <p:cNvCxnSpPr/>
          <p:nvPr/>
        </p:nvCxnSpPr>
        <p:spPr>
          <a:xfrm>
            <a:off x="8350398" y="4333427"/>
            <a:ext cx="10540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>
            <a:off x="8350398" y="4669095"/>
            <a:ext cx="1054029" cy="0"/>
          </a:xfrm>
          <a:prstGeom prst="line">
            <a:avLst/>
          </a:prstGeom>
          <a:ln w="63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>
            <a:off x="8350398" y="4932756"/>
            <a:ext cx="1054029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>
            <a:off x="8350398" y="5196417"/>
            <a:ext cx="1054029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>
            <a:off x="8350398" y="5460078"/>
            <a:ext cx="1054029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rot="16200000">
            <a:off x="7823384" y="4932756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6200000">
            <a:off x="8086891" y="4933064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6200000">
            <a:off x="8350398" y="4933064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rot="16200000">
            <a:off x="8613905" y="4933064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rot="16200000">
            <a:off x="8877413" y="4932449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9576879" y="4378964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>
            <a:off x="9840416" y="4378964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9576879" y="5459463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本框 193"/>
          <p:cNvSpPr txBox="1"/>
          <p:nvPr/>
        </p:nvSpPr>
        <p:spPr>
          <a:xfrm>
            <a:off x="9434459" y="5171052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(h)</a:t>
            </a:r>
            <a:endParaRPr lang="zh-CN" altLang="en-US" sz="1350" dirty="0"/>
          </a:p>
        </p:txBody>
      </p:sp>
      <p:sp>
        <p:nvSpPr>
          <p:cNvPr id="195" name="椭圆 194"/>
          <p:cNvSpPr/>
          <p:nvPr/>
        </p:nvSpPr>
        <p:spPr>
          <a:xfrm>
            <a:off x="8350398" y="5196417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6" name="矩形 195"/>
          <p:cNvSpPr/>
          <p:nvPr/>
        </p:nvSpPr>
        <p:spPr>
          <a:xfrm>
            <a:off x="9603234" y="5222222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202" name="乘号 201"/>
          <p:cNvSpPr/>
          <p:nvPr/>
        </p:nvSpPr>
        <p:spPr>
          <a:xfrm>
            <a:off x="8354604" y="4935775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3" name="乘号 202"/>
          <p:cNvSpPr/>
          <p:nvPr/>
        </p:nvSpPr>
        <p:spPr>
          <a:xfrm>
            <a:off x="8615420" y="4937009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4" name="乘号 203"/>
          <p:cNvSpPr/>
          <p:nvPr/>
        </p:nvSpPr>
        <p:spPr>
          <a:xfrm>
            <a:off x="8877383" y="4941010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5" name="乘号 204"/>
          <p:cNvSpPr/>
          <p:nvPr/>
        </p:nvSpPr>
        <p:spPr>
          <a:xfrm>
            <a:off x="9150687" y="4938524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18" name="组合 217"/>
          <p:cNvGrpSpPr/>
          <p:nvPr/>
        </p:nvGrpSpPr>
        <p:grpSpPr>
          <a:xfrm>
            <a:off x="2525613" y="5576725"/>
            <a:ext cx="1054029" cy="1054643"/>
            <a:chOff x="1160617" y="3616370"/>
            <a:chExt cx="2880001" cy="2881680"/>
          </a:xfrm>
        </p:grpSpPr>
        <p:cxnSp>
          <p:nvCxnSpPr>
            <p:cNvPr id="225" name="直接连接符 224"/>
            <p:cNvCxnSpPr/>
            <p:nvPr/>
          </p:nvCxnSpPr>
          <p:spPr>
            <a:xfrm>
              <a:off x="1160618" y="361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1160618" y="433679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>
              <a:off x="1160618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>
              <a:off x="1160618" y="577763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1160618" y="6498050"/>
              <a:ext cx="2880000" cy="0"/>
            </a:xfrm>
            <a:prstGeom prst="line">
              <a:avLst/>
            </a:prstGeom>
            <a:ln w="19050" cmpd="sng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rot="16200000">
              <a:off x="-279383" y="505721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rot="16200000">
              <a:off x="44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rot="16200000">
              <a:off x="116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rot="16200000">
              <a:off x="1880617" y="505805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rot="16200000">
              <a:off x="2600618" y="5056370"/>
              <a:ext cx="2880000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9" name="直接连接符 218"/>
          <p:cNvCxnSpPr/>
          <p:nvPr/>
        </p:nvCxnSpPr>
        <p:spPr>
          <a:xfrm>
            <a:off x="3752094" y="5550254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>
            <a:off x="4015631" y="5550254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>
            <a:off x="3752094" y="6630753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文本框 221"/>
          <p:cNvSpPr txBox="1"/>
          <p:nvPr/>
        </p:nvSpPr>
        <p:spPr>
          <a:xfrm>
            <a:off x="3575720" y="6342342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(l)</a:t>
            </a:r>
            <a:endParaRPr lang="zh-CN" altLang="en-US" sz="1350" dirty="0"/>
          </a:p>
        </p:txBody>
      </p:sp>
      <p:sp>
        <p:nvSpPr>
          <p:cNvPr id="223" name="椭圆 222"/>
          <p:cNvSpPr/>
          <p:nvPr/>
        </p:nvSpPr>
        <p:spPr>
          <a:xfrm>
            <a:off x="2786344" y="6367172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4" name="矩形 223"/>
          <p:cNvSpPr/>
          <p:nvPr/>
        </p:nvSpPr>
        <p:spPr>
          <a:xfrm>
            <a:off x="3778449" y="6393512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235" name="乘号 234"/>
          <p:cNvSpPr/>
          <p:nvPr/>
        </p:nvSpPr>
        <p:spPr>
          <a:xfrm>
            <a:off x="2533730" y="6356601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46" name="直接连接符 245"/>
          <p:cNvCxnSpPr/>
          <p:nvPr/>
        </p:nvCxnSpPr>
        <p:spPr>
          <a:xfrm>
            <a:off x="4389958" y="5569777"/>
            <a:ext cx="10540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/>
          <p:nvPr/>
        </p:nvCxnSpPr>
        <p:spPr>
          <a:xfrm>
            <a:off x="4389958" y="5833437"/>
            <a:ext cx="10540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/>
          <p:nvPr/>
        </p:nvCxnSpPr>
        <p:spPr>
          <a:xfrm>
            <a:off x="4389958" y="6097098"/>
            <a:ext cx="1054029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/>
          <p:nvPr/>
        </p:nvCxnSpPr>
        <p:spPr>
          <a:xfrm>
            <a:off x="4389958" y="6360759"/>
            <a:ext cx="1054029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/>
          <p:cNvCxnSpPr/>
          <p:nvPr/>
        </p:nvCxnSpPr>
        <p:spPr>
          <a:xfrm>
            <a:off x="4389958" y="6624420"/>
            <a:ext cx="1054029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/>
          <p:nvPr/>
        </p:nvCxnSpPr>
        <p:spPr>
          <a:xfrm rot="16200000">
            <a:off x="3862944" y="6097098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/>
          <p:nvPr/>
        </p:nvCxnSpPr>
        <p:spPr>
          <a:xfrm rot="16200000">
            <a:off x="4126451" y="6097406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/>
          <p:cNvCxnSpPr/>
          <p:nvPr/>
        </p:nvCxnSpPr>
        <p:spPr>
          <a:xfrm rot="16200000">
            <a:off x="4389958" y="6097406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/>
          <p:cNvCxnSpPr/>
          <p:nvPr/>
        </p:nvCxnSpPr>
        <p:spPr>
          <a:xfrm rot="16200000">
            <a:off x="4653465" y="6097406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/>
          <p:nvPr/>
        </p:nvCxnSpPr>
        <p:spPr>
          <a:xfrm rot="16200000">
            <a:off x="4916973" y="6096791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5616439" y="5543306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>
            <a:off x="5879976" y="5543306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>
            <a:off x="5616439" y="6623805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文本框 241"/>
          <p:cNvSpPr txBox="1"/>
          <p:nvPr/>
        </p:nvSpPr>
        <p:spPr>
          <a:xfrm>
            <a:off x="5440065" y="6335394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(j)</a:t>
            </a:r>
            <a:endParaRPr lang="zh-CN" altLang="en-US" sz="1350" dirty="0"/>
          </a:p>
        </p:txBody>
      </p:sp>
      <p:sp>
        <p:nvSpPr>
          <p:cNvPr id="243" name="椭圆 242"/>
          <p:cNvSpPr/>
          <p:nvPr/>
        </p:nvSpPr>
        <p:spPr>
          <a:xfrm>
            <a:off x="4650689" y="6360224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4" name="矩形 243"/>
          <p:cNvSpPr/>
          <p:nvPr/>
        </p:nvSpPr>
        <p:spPr>
          <a:xfrm>
            <a:off x="5642794" y="6386564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245" name="乘号 244"/>
          <p:cNvSpPr/>
          <p:nvPr/>
        </p:nvSpPr>
        <p:spPr>
          <a:xfrm>
            <a:off x="4398075" y="6349653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6" name="乘号 255"/>
          <p:cNvSpPr/>
          <p:nvPr/>
        </p:nvSpPr>
        <p:spPr>
          <a:xfrm>
            <a:off x="4387153" y="6083059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8" name="乘号 257"/>
          <p:cNvSpPr/>
          <p:nvPr/>
        </p:nvSpPr>
        <p:spPr>
          <a:xfrm>
            <a:off x="4649042" y="6083059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9" name="乘号 258"/>
          <p:cNvSpPr/>
          <p:nvPr/>
        </p:nvSpPr>
        <p:spPr>
          <a:xfrm>
            <a:off x="4910931" y="6083059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0" name="椭圆 259"/>
          <p:cNvSpPr/>
          <p:nvPr/>
        </p:nvSpPr>
        <p:spPr>
          <a:xfrm>
            <a:off x="5172319" y="6094088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1" name="矩形 260"/>
          <p:cNvSpPr/>
          <p:nvPr/>
        </p:nvSpPr>
        <p:spPr>
          <a:xfrm>
            <a:off x="5642794" y="6120427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cxnSp>
        <p:nvCxnSpPr>
          <p:cNvPr id="264" name="直接连接符 263"/>
          <p:cNvCxnSpPr/>
          <p:nvPr/>
        </p:nvCxnSpPr>
        <p:spPr>
          <a:xfrm>
            <a:off x="6386837" y="5577191"/>
            <a:ext cx="10540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/>
          <p:nvPr/>
        </p:nvCxnSpPr>
        <p:spPr>
          <a:xfrm>
            <a:off x="6386837" y="5840851"/>
            <a:ext cx="1054029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/>
          <p:nvPr/>
        </p:nvCxnSpPr>
        <p:spPr>
          <a:xfrm>
            <a:off x="6386837" y="6104512"/>
            <a:ext cx="1054029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/>
          <p:nvPr/>
        </p:nvCxnSpPr>
        <p:spPr>
          <a:xfrm>
            <a:off x="6386837" y="6368173"/>
            <a:ext cx="1054029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/>
          <p:nvPr/>
        </p:nvCxnSpPr>
        <p:spPr>
          <a:xfrm>
            <a:off x="6386837" y="6631834"/>
            <a:ext cx="1054029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/>
          <p:nvPr/>
        </p:nvCxnSpPr>
        <p:spPr>
          <a:xfrm rot="16200000">
            <a:off x="5859823" y="6104512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/>
          <p:nvPr/>
        </p:nvCxnSpPr>
        <p:spPr>
          <a:xfrm rot="16200000">
            <a:off x="6123330" y="6104820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/>
          <p:nvPr/>
        </p:nvCxnSpPr>
        <p:spPr>
          <a:xfrm rot="16200000">
            <a:off x="6386837" y="6104820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/>
          <p:nvPr/>
        </p:nvCxnSpPr>
        <p:spPr>
          <a:xfrm rot="16200000">
            <a:off x="6650344" y="6104820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/>
          <p:nvPr/>
        </p:nvCxnSpPr>
        <p:spPr>
          <a:xfrm rot="16200000">
            <a:off x="6913852" y="6104205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/>
          <p:nvPr/>
        </p:nvCxnSpPr>
        <p:spPr>
          <a:xfrm>
            <a:off x="7613318" y="5550720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7876855" y="5550720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/>
          <p:nvPr/>
        </p:nvCxnSpPr>
        <p:spPr>
          <a:xfrm>
            <a:off x="7613318" y="6631219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文本框 276"/>
          <p:cNvSpPr txBox="1"/>
          <p:nvPr/>
        </p:nvSpPr>
        <p:spPr>
          <a:xfrm>
            <a:off x="7436944" y="6342808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(k)</a:t>
            </a:r>
            <a:endParaRPr lang="zh-CN" altLang="en-US" sz="1350" dirty="0"/>
          </a:p>
        </p:txBody>
      </p:sp>
      <p:sp>
        <p:nvSpPr>
          <p:cNvPr id="278" name="椭圆 277"/>
          <p:cNvSpPr/>
          <p:nvPr/>
        </p:nvSpPr>
        <p:spPr>
          <a:xfrm>
            <a:off x="6647568" y="6367638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9" name="矩形 278"/>
          <p:cNvSpPr/>
          <p:nvPr/>
        </p:nvSpPr>
        <p:spPr>
          <a:xfrm>
            <a:off x="7639673" y="6393978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280" name="乘号 279"/>
          <p:cNvSpPr/>
          <p:nvPr/>
        </p:nvSpPr>
        <p:spPr>
          <a:xfrm>
            <a:off x="6394954" y="6357067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1" name="乘号 280"/>
          <p:cNvSpPr/>
          <p:nvPr/>
        </p:nvSpPr>
        <p:spPr>
          <a:xfrm>
            <a:off x="6384032" y="6090473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2" name="乘号 281"/>
          <p:cNvSpPr/>
          <p:nvPr/>
        </p:nvSpPr>
        <p:spPr>
          <a:xfrm>
            <a:off x="6645921" y="6090473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3" name="乘号 282"/>
          <p:cNvSpPr/>
          <p:nvPr/>
        </p:nvSpPr>
        <p:spPr>
          <a:xfrm>
            <a:off x="6907810" y="6090473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4" name="椭圆 283"/>
          <p:cNvSpPr/>
          <p:nvPr/>
        </p:nvSpPr>
        <p:spPr>
          <a:xfrm>
            <a:off x="7169198" y="6101502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5" name="矩形 284"/>
          <p:cNvSpPr/>
          <p:nvPr/>
        </p:nvSpPr>
        <p:spPr>
          <a:xfrm>
            <a:off x="7639673" y="6127841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286" name="椭圆 285"/>
          <p:cNvSpPr/>
          <p:nvPr/>
        </p:nvSpPr>
        <p:spPr>
          <a:xfrm>
            <a:off x="6385590" y="5843737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7" name="矩形 286"/>
          <p:cNvSpPr/>
          <p:nvPr/>
        </p:nvSpPr>
        <p:spPr>
          <a:xfrm>
            <a:off x="7637813" y="5844729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cxnSp>
        <p:nvCxnSpPr>
          <p:cNvPr id="290" name="直接连接符 289"/>
          <p:cNvCxnSpPr/>
          <p:nvPr/>
        </p:nvCxnSpPr>
        <p:spPr>
          <a:xfrm>
            <a:off x="8350398" y="5603661"/>
            <a:ext cx="10540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/>
          <p:cNvCxnSpPr/>
          <p:nvPr/>
        </p:nvCxnSpPr>
        <p:spPr>
          <a:xfrm>
            <a:off x="8350398" y="5867321"/>
            <a:ext cx="1054029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/>
          <p:cNvCxnSpPr/>
          <p:nvPr/>
        </p:nvCxnSpPr>
        <p:spPr>
          <a:xfrm>
            <a:off x="8350398" y="6130982"/>
            <a:ext cx="1054029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连接符 292"/>
          <p:cNvCxnSpPr/>
          <p:nvPr/>
        </p:nvCxnSpPr>
        <p:spPr>
          <a:xfrm>
            <a:off x="8350398" y="6394643"/>
            <a:ext cx="1054029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/>
          <p:cNvCxnSpPr/>
          <p:nvPr/>
        </p:nvCxnSpPr>
        <p:spPr>
          <a:xfrm>
            <a:off x="8350398" y="6658304"/>
            <a:ext cx="1054029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/>
          <p:nvPr/>
        </p:nvCxnSpPr>
        <p:spPr>
          <a:xfrm rot="16200000">
            <a:off x="7823384" y="6130982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/>
          <p:nvPr/>
        </p:nvCxnSpPr>
        <p:spPr>
          <a:xfrm rot="16200000">
            <a:off x="8086891" y="6131290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连接符 296"/>
          <p:cNvCxnSpPr/>
          <p:nvPr/>
        </p:nvCxnSpPr>
        <p:spPr>
          <a:xfrm rot="16200000">
            <a:off x="8350398" y="6131290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/>
          <p:nvPr/>
        </p:nvCxnSpPr>
        <p:spPr>
          <a:xfrm rot="16200000">
            <a:off x="8613905" y="6131290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/>
          <p:nvPr/>
        </p:nvCxnSpPr>
        <p:spPr>
          <a:xfrm rot="16200000">
            <a:off x="8877413" y="6130675"/>
            <a:ext cx="10540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连接符 299"/>
          <p:cNvCxnSpPr/>
          <p:nvPr/>
        </p:nvCxnSpPr>
        <p:spPr>
          <a:xfrm>
            <a:off x="9576879" y="5577190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/>
          <p:nvPr/>
        </p:nvCxnSpPr>
        <p:spPr>
          <a:xfrm>
            <a:off x="9840416" y="5577190"/>
            <a:ext cx="0" cy="1080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连接符 301"/>
          <p:cNvCxnSpPr/>
          <p:nvPr/>
        </p:nvCxnSpPr>
        <p:spPr>
          <a:xfrm>
            <a:off x="9576879" y="6657689"/>
            <a:ext cx="26353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文本框 302"/>
          <p:cNvSpPr txBox="1"/>
          <p:nvPr/>
        </p:nvSpPr>
        <p:spPr>
          <a:xfrm>
            <a:off x="9400505" y="6369278"/>
            <a:ext cx="10540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(k)</a:t>
            </a:r>
            <a:endParaRPr lang="zh-CN" altLang="en-US" sz="1350" dirty="0"/>
          </a:p>
        </p:txBody>
      </p:sp>
      <p:sp>
        <p:nvSpPr>
          <p:cNvPr id="304" name="椭圆 303"/>
          <p:cNvSpPr/>
          <p:nvPr/>
        </p:nvSpPr>
        <p:spPr>
          <a:xfrm>
            <a:off x="8611129" y="6394108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5" name="矩形 304"/>
          <p:cNvSpPr/>
          <p:nvPr/>
        </p:nvSpPr>
        <p:spPr>
          <a:xfrm>
            <a:off x="9603234" y="6420448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306" name="乘号 305"/>
          <p:cNvSpPr/>
          <p:nvPr/>
        </p:nvSpPr>
        <p:spPr>
          <a:xfrm>
            <a:off x="8358515" y="6383537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7" name="乘号 306"/>
          <p:cNvSpPr/>
          <p:nvPr/>
        </p:nvSpPr>
        <p:spPr>
          <a:xfrm>
            <a:off x="8347593" y="6116943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8" name="乘号 307"/>
          <p:cNvSpPr/>
          <p:nvPr/>
        </p:nvSpPr>
        <p:spPr>
          <a:xfrm>
            <a:off x="8609482" y="6116943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9" name="乘号 308"/>
          <p:cNvSpPr/>
          <p:nvPr/>
        </p:nvSpPr>
        <p:spPr>
          <a:xfrm>
            <a:off x="8871371" y="6116943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0" name="椭圆 309"/>
          <p:cNvSpPr/>
          <p:nvPr/>
        </p:nvSpPr>
        <p:spPr>
          <a:xfrm>
            <a:off x="9132759" y="6127972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1" name="矩形 310"/>
          <p:cNvSpPr/>
          <p:nvPr/>
        </p:nvSpPr>
        <p:spPr>
          <a:xfrm>
            <a:off x="9603234" y="6154311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312" name="椭圆 311"/>
          <p:cNvSpPr/>
          <p:nvPr/>
        </p:nvSpPr>
        <p:spPr>
          <a:xfrm>
            <a:off x="8349151" y="5870207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3" name="矩形 312"/>
          <p:cNvSpPr/>
          <p:nvPr/>
        </p:nvSpPr>
        <p:spPr>
          <a:xfrm>
            <a:off x="9601418" y="5882751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314" name="乘号 313"/>
          <p:cNvSpPr/>
          <p:nvPr/>
        </p:nvSpPr>
        <p:spPr>
          <a:xfrm>
            <a:off x="8352348" y="5614220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5" name="乘号 314"/>
          <p:cNvSpPr/>
          <p:nvPr/>
        </p:nvSpPr>
        <p:spPr>
          <a:xfrm>
            <a:off x="8614237" y="5614220"/>
            <a:ext cx="263507" cy="263661"/>
          </a:xfrm>
          <a:prstGeom prst="mathMultiply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6" name="椭圆 315"/>
          <p:cNvSpPr/>
          <p:nvPr/>
        </p:nvSpPr>
        <p:spPr>
          <a:xfrm>
            <a:off x="8874215" y="5608313"/>
            <a:ext cx="263507" cy="2635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7" name="矩形 316"/>
          <p:cNvSpPr/>
          <p:nvPr/>
        </p:nvSpPr>
        <p:spPr>
          <a:xfrm>
            <a:off x="9600429" y="5609731"/>
            <a:ext cx="210829" cy="21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25000"/>
                  </a:schemeClr>
                </a:solidFill>
              </a:rPr>
              <a:t>2</a:t>
            </a:r>
            <a:endParaRPr lang="zh-CN" altLang="en-US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319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栈的应用：八皇后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0" name="TextBox 20"/>
          <p:cNvSpPr txBox="1">
            <a:spLocks noChangeArrowheads="1"/>
          </p:cNvSpPr>
          <p:nvPr/>
        </p:nvSpPr>
        <p:spPr bwMode="auto">
          <a:xfrm>
            <a:off x="1703512" y="1105580"/>
            <a:ext cx="9073008" cy="1983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试探回溯策略：逐个试探，出错回溯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每次在一行上布棋，每完成一行布棋对应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迷宫问题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的向前走一步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试探某一行所有位置发现不可行（对应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迷宫问题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的无路可走），即需要回溯，上一行所布棋需悔棋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最大搜索长度（栈中元素个数）为行数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栈的应用：八皇后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0" name="TextBox 20"/>
          <p:cNvSpPr txBox="1">
            <a:spLocks noChangeArrowheads="1"/>
          </p:cNvSpPr>
          <p:nvPr/>
        </p:nvSpPr>
        <p:spPr bwMode="auto">
          <a:xfrm>
            <a:off x="1613505" y="1124744"/>
            <a:ext cx="865895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流程图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36866" y="1916832"/>
            <a:ext cx="2299294" cy="449110"/>
          </a:xfrm>
          <a:prstGeom prst="rect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初始化，行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=0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，列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=0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6385214" y="1628800"/>
            <a:ext cx="0" cy="27095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88" name="直接箭头连接符 287"/>
          <p:cNvCxnSpPr>
            <a:stCxn id="2" idx="2"/>
          </p:cNvCxnSpPr>
          <p:nvPr/>
        </p:nvCxnSpPr>
        <p:spPr bwMode="auto">
          <a:xfrm>
            <a:off x="6386513" y="2365942"/>
            <a:ext cx="4738" cy="55900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43" name="菱形 42"/>
          <p:cNvSpPr/>
          <p:nvPr/>
        </p:nvSpPr>
        <p:spPr bwMode="auto">
          <a:xfrm>
            <a:off x="4735067" y="2924943"/>
            <a:ext cx="3312368" cy="561792"/>
          </a:xfrm>
          <a:prstGeom prst="diamond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是否超出列？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1" name="矩形 320"/>
          <p:cNvSpPr/>
          <p:nvPr/>
        </p:nvSpPr>
        <p:spPr bwMode="auto">
          <a:xfrm>
            <a:off x="2388308" y="3781714"/>
            <a:ext cx="963760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列加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4" name="菱形 323"/>
          <p:cNvSpPr/>
          <p:nvPr/>
        </p:nvSpPr>
        <p:spPr bwMode="auto">
          <a:xfrm>
            <a:off x="2777595" y="3861048"/>
            <a:ext cx="3312368" cy="561792"/>
          </a:xfrm>
          <a:prstGeom prst="diamond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与已有皇后冲突？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/>
          <p:cNvCxnSpPr>
            <a:stCxn id="324" idx="2"/>
            <a:endCxn id="22" idx="0"/>
          </p:cNvCxnSpPr>
          <p:nvPr/>
        </p:nvCxnSpPr>
        <p:spPr bwMode="auto">
          <a:xfrm>
            <a:off x="4433779" y="4422840"/>
            <a:ext cx="1685" cy="28524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5" name="肘形连接符 14"/>
          <p:cNvCxnSpPr>
            <a:stCxn id="43" idx="3"/>
            <a:endCxn id="67" idx="0"/>
          </p:cNvCxnSpPr>
          <p:nvPr/>
        </p:nvCxnSpPr>
        <p:spPr bwMode="auto">
          <a:xfrm>
            <a:off x="8047435" y="3205839"/>
            <a:ext cx="204911" cy="1164292"/>
          </a:xfrm>
          <a:prstGeom prst="bentConnector2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2" name="矩形 21"/>
          <p:cNvSpPr/>
          <p:nvPr/>
        </p:nvSpPr>
        <p:spPr bwMode="auto">
          <a:xfrm>
            <a:off x="3499360" y="4708082"/>
            <a:ext cx="1872208" cy="449110"/>
          </a:xfrm>
          <a:prstGeom prst="rect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当前可行位置入栈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直接箭头连接符 28"/>
          <p:cNvCxnSpPr>
            <a:stCxn id="22" idx="2"/>
            <a:endCxn id="70" idx="0"/>
          </p:cNvCxnSpPr>
          <p:nvPr/>
        </p:nvCxnSpPr>
        <p:spPr bwMode="auto">
          <a:xfrm flipH="1">
            <a:off x="4431158" y="5157192"/>
            <a:ext cx="4306" cy="22783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54" name="矩形 53"/>
          <p:cNvSpPr/>
          <p:nvPr/>
        </p:nvSpPr>
        <p:spPr bwMode="auto">
          <a:xfrm>
            <a:off x="5268906" y="3672384"/>
            <a:ext cx="1938179" cy="358414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行加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，列归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菱形 66"/>
          <p:cNvSpPr/>
          <p:nvPr/>
        </p:nvSpPr>
        <p:spPr bwMode="auto">
          <a:xfrm>
            <a:off x="6596162" y="4370131"/>
            <a:ext cx="3312368" cy="550859"/>
          </a:xfrm>
          <a:prstGeom prst="diamond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行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==0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菱形 69"/>
          <p:cNvSpPr/>
          <p:nvPr/>
        </p:nvSpPr>
        <p:spPr bwMode="auto">
          <a:xfrm>
            <a:off x="2774974" y="5385030"/>
            <a:ext cx="3312368" cy="492242"/>
          </a:xfrm>
          <a:prstGeom prst="diamond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栈中皇后数量满？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1" name="直接箭头连接符 70"/>
          <p:cNvCxnSpPr/>
          <p:nvPr/>
        </p:nvCxnSpPr>
        <p:spPr bwMode="auto">
          <a:xfrm>
            <a:off x="8252346" y="4920990"/>
            <a:ext cx="0" cy="55898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80" name="矩形 79"/>
          <p:cNvSpPr/>
          <p:nvPr/>
        </p:nvSpPr>
        <p:spPr bwMode="auto">
          <a:xfrm>
            <a:off x="1935946" y="1802051"/>
            <a:ext cx="3330367" cy="660405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输出可行解，栈顶出栈，列（出栈元素）加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4345029" y="4400914"/>
            <a:ext cx="670851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No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2356747" y="4222316"/>
            <a:ext cx="829621" cy="303737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Yes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2222116" y="5191235"/>
            <a:ext cx="648072" cy="303737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Yes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4" name="直接箭头连接符 133"/>
          <p:cNvCxnSpPr/>
          <p:nvPr/>
        </p:nvCxnSpPr>
        <p:spPr bwMode="auto">
          <a:xfrm>
            <a:off x="2236139" y="2492896"/>
            <a:ext cx="416115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43" name="矩形 142"/>
          <p:cNvSpPr/>
          <p:nvPr/>
        </p:nvSpPr>
        <p:spPr bwMode="auto">
          <a:xfrm>
            <a:off x="8042750" y="2057616"/>
            <a:ext cx="1962849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栈顶出栈，列（出栈元素）加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0" name="肘形连接符 29"/>
          <p:cNvCxnSpPr>
            <a:stCxn id="43" idx="1"/>
            <a:endCxn id="324" idx="0"/>
          </p:cNvCxnSpPr>
          <p:nvPr/>
        </p:nvCxnSpPr>
        <p:spPr bwMode="auto">
          <a:xfrm rot="10800000" flipV="1">
            <a:off x="4433779" y="3205838"/>
            <a:ext cx="301288" cy="655209"/>
          </a:xfrm>
          <a:prstGeom prst="bentConnector2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4" name="矩形 33"/>
          <p:cNvSpPr/>
          <p:nvPr/>
        </p:nvSpPr>
        <p:spPr bwMode="auto">
          <a:xfrm>
            <a:off x="4248996" y="2872998"/>
            <a:ext cx="670851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No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" name="肘形连接符 34"/>
          <p:cNvCxnSpPr>
            <a:stCxn id="70" idx="1"/>
          </p:cNvCxnSpPr>
          <p:nvPr/>
        </p:nvCxnSpPr>
        <p:spPr bwMode="auto">
          <a:xfrm rot="10800000">
            <a:off x="2266154" y="2488429"/>
            <a:ext cx="508820" cy="3142723"/>
          </a:xfrm>
          <a:prstGeom prst="bentConnector2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 w="lg" len="lg"/>
          </a:ln>
          <a:effectLst/>
        </p:spPr>
      </p:cxnSp>
      <p:cxnSp>
        <p:nvCxnSpPr>
          <p:cNvPr id="39" name="肘形连接符 38"/>
          <p:cNvCxnSpPr/>
          <p:nvPr/>
        </p:nvCxnSpPr>
        <p:spPr bwMode="auto">
          <a:xfrm flipV="1">
            <a:off x="2776904" y="2708920"/>
            <a:ext cx="3616142" cy="1435098"/>
          </a:xfrm>
          <a:prstGeom prst="bentConnector3">
            <a:avLst>
              <a:gd name="adj1" fmla="val -9187"/>
            </a:avLst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44" name="矩形 43"/>
          <p:cNvSpPr/>
          <p:nvPr/>
        </p:nvSpPr>
        <p:spPr bwMode="auto">
          <a:xfrm>
            <a:off x="5475085" y="5094040"/>
            <a:ext cx="670851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No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5" name="肘形连接符 44"/>
          <p:cNvCxnSpPr>
            <a:stCxn id="70" idx="3"/>
          </p:cNvCxnSpPr>
          <p:nvPr/>
        </p:nvCxnSpPr>
        <p:spPr bwMode="auto">
          <a:xfrm flipH="1" flipV="1">
            <a:off x="4438084" y="3605538"/>
            <a:ext cx="1649258" cy="2025613"/>
          </a:xfrm>
          <a:prstGeom prst="bentConnector4">
            <a:avLst>
              <a:gd name="adj1" fmla="val -13861"/>
              <a:gd name="adj2" fmla="val 100225"/>
            </a:avLst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40" name="圆角矩形 39"/>
          <p:cNvSpPr/>
          <p:nvPr/>
        </p:nvSpPr>
        <p:spPr bwMode="auto">
          <a:xfrm>
            <a:off x="7568270" y="5486302"/>
            <a:ext cx="1368152" cy="462978"/>
          </a:xfrm>
          <a:prstGeom prst="roundRect">
            <a:avLst>
              <a:gd name="adj" fmla="val 37759"/>
            </a:avLst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算法终止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6" name="肘形连接符 65"/>
          <p:cNvCxnSpPr>
            <a:stCxn id="67" idx="3"/>
          </p:cNvCxnSpPr>
          <p:nvPr/>
        </p:nvCxnSpPr>
        <p:spPr bwMode="auto">
          <a:xfrm flipH="1" flipV="1">
            <a:off x="6394976" y="2636912"/>
            <a:ext cx="3513554" cy="2008649"/>
          </a:xfrm>
          <a:prstGeom prst="bentConnector3">
            <a:avLst>
              <a:gd name="adj1" fmla="val -6506"/>
            </a:avLst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72" name="矩形 71"/>
          <p:cNvSpPr/>
          <p:nvPr/>
        </p:nvSpPr>
        <p:spPr bwMode="auto">
          <a:xfrm>
            <a:off x="9475596" y="4222316"/>
            <a:ext cx="670851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No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8201456" y="4907136"/>
            <a:ext cx="648072" cy="303737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Yes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7805081" y="2828194"/>
            <a:ext cx="648072" cy="303737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Yes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栈的应用：八皇后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31504" y="1052736"/>
            <a:ext cx="9145016" cy="590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placeQueens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//N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皇后算法（迭代版）：借助栈采用试探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回溯的策略</a:t>
            </a:r>
            <a:endParaRPr lang="zh-CN" alt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Stack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Queen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solu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存放（部分）解的栈</a:t>
            </a:r>
            <a:endParaRPr lang="zh-CN" altLang="en-US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Queen</a:t>
            </a:r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q(0, 0);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从原点位置出发</a:t>
            </a:r>
            <a:endParaRPr lang="zh-CN" altLang="en-US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do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反复试探、回溯</a:t>
            </a:r>
            <a:endParaRPr lang="zh-CN" altLang="en-US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&lt;=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q.y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该位置超出</a:t>
            </a:r>
            <a:endParaRPr lang="en-US" altLang="zh-CN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(0 ==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第一个皇后没有放置位置，退出</a:t>
            </a:r>
            <a:endParaRPr lang="en-US" altLang="zh-CN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{q </a:t>
            </a: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=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solu.pop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q.y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++;}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否则，试探是否冲突</a:t>
            </a:r>
            <a:endParaRPr lang="zh-CN" altLang="en-US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(0 &lt;=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solu.find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(q)){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q.y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++;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nCheck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}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冲突尝试下一位置</a:t>
            </a:r>
            <a:endParaRPr lang="zh-CN" altLang="en-US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	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solu.push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(q);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摆上当前皇后，</a:t>
            </a:r>
            <a:endParaRPr lang="zh-CN" altLang="en-US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	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&lt;=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solu.size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()) {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输出结果，继续搜索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		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nSolu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++; q </a:t>
            </a: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=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solu.pop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q.y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	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	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++;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q.y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0;}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尝试下一皇后</a:t>
            </a:r>
            <a:endParaRPr lang="zh-CN" alt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}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(1);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栈的应用：递归转非递归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19834" y="1124744"/>
            <a:ext cx="820891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将下列递归过程改写为非递归过程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迭代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1504" y="1694925"/>
            <a:ext cx="3672408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void test(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&amp;sum) {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x;  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cin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&gt;&gt;x;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if(x==0)  sum=0;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else{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test(sum);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sum+=x;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cout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&lt;&lt;sum;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}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5592" y="1556792"/>
            <a:ext cx="3672408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void test(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&amp;sum) {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Stack S;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cin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&gt;&gt;x;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while(x){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S.push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(x);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cin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&gt;&gt;x;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sum = 0;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cout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&lt;&lt;sum;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while(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S.top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()){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x=</a:t>
            </a:r>
            <a:r>
              <a:rPr lang="en-US" altLang="zh-CN" sz="2000" dirty="0" err="1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S.pop</a:t>
            </a:r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sum+=x;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sz="2000" dirty="0"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5" name="右箭头 4"/>
          <p:cNvSpPr/>
          <p:nvPr/>
        </p:nvSpPr>
        <p:spPr bwMode="auto">
          <a:xfrm>
            <a:off x="5735960" y="2420888"/>
            <a:ext cx="648072" cy="432048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>
            <a:outerShdw dist="57150" dir="2700000" algn="ctr" rotWithShape="0">
              <a:srgbClr val="888888">
                <a:alpha val="50000"/>
              </a:srgbClr>
            </a:outerShdw>
          </a:effectLst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3" name="20-09-18-09-17-0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3"/>
          <a:srcRect b="18433"/>
          <a:stretch>
            <a:fillRect/>
          </a:stretch>
        </p:blipFill>
        <p:spPr>
          <a:xfrm>
            <a:off x="4941343" y="3014390"/>
            <a:ext cx="2885378" cy="3312368"/>
          </a:xfrm>
          <a:prstGeom prst="rect">
            <a:avLst/>
          </a:prstGeom>
        </p:spPr>
      </p:pic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24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栈的应用：递归转非递归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19834" y="1124744"/>
            <a:ext cx="820891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将八皇后问题采用递归实现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99048" y="1661053"/>
            <a:ext cx="8568952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search(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== n) {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print(); </a:t>
            </a:r>
            <a:r>
              <a:rPr lang="en-US" altLang="zh-CN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输出成果结果</a:t>
            </a:r>
            <a:endParaRPr lang="en-US" altLang="zh-CN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++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return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nn-NO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for</a:t>
            </a: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nn-NO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i = 0; i&lt;n; ++i) {</a:t>
            </a:r>
            <a:endParaRPr lang="nn-NO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c[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尝试放于位置 </a:t>
            </a:r>
            <a:r>
              <a:rPr lang="en-US" altLang="zh-CN" kern="0" dirty="0" err="1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ok = 1;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for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j = 0; j&lt;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++j) </a:t>
            </a:r>
            <a:r>
              <a:rPr lang="en-US" altLang="zh-CN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与之前的棋子判断冲突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    if</a:t>
            </a:r>
            <a:r>
              <a:rPr lang="pt-BR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(c[</a:t>
            </a:r>
            <a:r>
              <a:rPr lang="pt-BR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pt-BR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]==c[j] || </a:t>
            </a:r>
            <a:r>
              <a:rPr lang="pt-BR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pt-BR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-j==c[</a:t>
            </a:r>
            <a:r>
              <a:rPr lang="pt-BR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pt-BR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]-c[j] || </a:t>
            </a:r>
            <a:r>
              <a:rPr lang="pt-BR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pt-BR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-j==c[j]-c[</a:t>
            </a:r>
            <a:r>
              <a:rPr lang="pt-BR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pt-BR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]) </a:t>
            </a:r>
            <a:endParaRPr lang="pt-BR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    {</a:t>
            </a:r>
            <a:endParaRPr lang="pt-BR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        ok = 0;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        break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有任一冲突退出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    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(ok) search(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+ 1); </a:t>
            </a:r>
            <a:r>
              <a:rPr lang="en-US" altLang="zh-CN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递归搜索下一棋子位置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04112" y="1661053"/>
            <a:ext cx="3384376" cy="14763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main() {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search(0);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return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0;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advTm="157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队列的应用：离散事件模拟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19834" y="1124744"/>
            <a:ext cx="820891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模拟银行队列运行：实现顾客服务调度与优化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17366" y="1737800"/>
            <a:ext cx="871296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Customer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window;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unsigned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time; }; 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定义顾客类：所属窗口（队列）、服务时长，以记录顾客所属的队列及其所办业务的服务时长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30289" y="2492896"/>
            <a:ext cx="8640960" cy="3938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simulate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servTime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按指定窗口数、服务总时间模拟银行业务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Queue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Customer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&gt;* windows = </a:t>
            </a: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Queue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Customer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为每一窗口创建一个队列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now = 0; now &lt;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servTime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now++ ) {   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在下班之前，每隔一个单位时间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rand() % ( 1 +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) {          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新顾客以</a:t>
            </a:r>
            <a:r>
              <a:rPr lang="en-US" altLang="zh-CN" sz="1600" kern="0" dirty="0" err="1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nWin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/(</a:t>
            </a:r>
            <a:r>
              <a:rPr lang="en-US" altLang="zh-CN" sz="1600" kern="0" dirty="0" err="1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nWin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+ 1)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的概率到达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Customer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c 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c.time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1 + rand() % 98;   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新顾客到达，服务时长随机确定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c.window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bestWindow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windows,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  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找出最佳（最短）的服务窗口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	windows[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c.window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enqueue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c );                 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新顾客加入对应的队列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 )                                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分别检查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!windows[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].empty() )                                 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各非空队列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-- windows[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].front().time &lt;= 0 )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队首顾客的服务时长减少一个单位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windows[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dequeue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       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服务完毕的顾客出列，由后继顾客接替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/*DSA*/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displayProgress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windows,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now );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显示当前各（窗口）队列情况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//for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delete []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windows;                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释放所有队列（此前，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~List()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会自动清空队列）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advTm="157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队列的应用：离散事件模拟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19834" y="1124744"/>
            <a:ext cx="820891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模拟银行队列运行：实现顾客服务调度与优化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8909" y="1647964"/>
            <a:ext cx="8217531" cy="159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bestWindow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Queue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Customer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windows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[],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   </a:t>
            </a:r>
            <a:r>
              <a:rPr lang="en-US" altLang="zh-CN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为新到顾客确定最佳队列</a:t>
            </a:r>
            <a:endParaRPr lang="zh-CN" altLang="en-US" sz="14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minSize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windows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[0].size(),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optiWin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0;            </a:t>
            </a:r>
            <a:r>
              <a:rPr lang="en-US" altLang="zh-CN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最优队列（窗口）</a:t>
            </a:r>
            <a:endParaRPr lang="zh-CN" altLang="en-US" sz="14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nn-NO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nn-NO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nn-NO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nn-NO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 = 1; i &lt; </a:t>
            </a:r>
            <a:r>
              <a:rPr lang="nn-NO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nWin</a:t>
            </a:r>
            <a:r>
              <a:rPr lang="nn-NO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i++ )                         </a:t>
            </a:r>
            <a:r>
              <a:rPr lang="nn-NO" altLang="zh-CN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nn-NO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在所有窗口中</a:t>
            </a:r>
            <a:endParaRPr lang="nn-NO" altLang="zh-CN" sz="14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minSize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windows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].size() )                    </a:t>
            </a:r>
            <a:r>
              <a:rPr lang="en-US" altLang="zh-CN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挑选出</a:t>
            </a:r>
            <a:endParaRPr lang="zh-CN" altLang="en-US" sz="14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{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minSize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windows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].size();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optiWin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}      </a:t>
            </a:r>
            <a:r>
              <a:rPr lang="en-US" altLang="zh-CN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队列最短者</a:t>
            </a:r>
            <a:endParaRPr lang="zh-CN" altLang="en-US" sz="14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optiWin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                       </a:t>
            </a:r>
            <a:r>
              <a:rPr lang="en-US" altLang="zh-CN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4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返回</a:t>
            </a:r>
            <a:endParaRPr lang="zh-CN" altLang="en-US" sz="14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TextBox 20"/>
          <p:cNvSpPr txBox="1">
            <a:spLocks noChangeArrowheads="1"/>
          </p:cNvSpPr>
          <p:nvPr/>
        </p:nvSpPr>
        <p:spPr bwMode="auto">
          <a:xfrm>
            <a:off x="1719834" y="4725144"/>
            <a:ext cx="8208912" cy="186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应用：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研究不同到达模型下队列长度的影响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窗口个数对队列长度的影响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为每个客户确定排队队列的策略影响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9" y="3284984"/>
            <a:ext cx="8352928" cy="13308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96200" y="5301208"/>
            <a:ext cx="2520280" cy="1198880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2400" dirty="0"/>
              <a:t>队列和栈在树与图的计算中有广泛的应用</a:t>
            </a:r>
            <a:endParaRPr lang="zh-CN" altLang="en-US" sz="24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/>
          <p:nvPr/>
        </p:nvSpPr>
        <p:spPr bwMode="auto">
          <a:xfrm>
            <a:off x="1703512" y="1230615"/>
            <a:ext cx="8712968" cy="2272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 第七讲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二叉树</a:t>
            </a:r>
            <a:endParaRPr lang="en-US" altLang="zh-CN" sz="4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2855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093" y="66328"/>
            <a:ext cx="10132483" cy="914400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动机</a:t>
            </a:r>
            <a:endParaRPr lang="zh-CN" altLang="en-US" dirty="0"/>
          </a:p>
        </p:txBody>
      </p:sp>
      <p:pic>
        <p:nvPicPr>
          <p:cNvPr id="8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917" y="1290765"/>
            <a:ext cx="10566400" cy="4781296"/>
          </a:xfrm>
          <a:noFill/>
        </p:spPr>
      </p:pic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Rooted Tree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25695"/>
            <a:ext cx="10566400" cy="4911434"/>
          </a:xfrm>
        </p:spPr>
      </p:pic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栈的应用：试探与回溯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606770" y="1139702"/>
            <a:ext cx="5785374" cy="5415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试探与回溯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变量的排序问题（如旅行商问题），搜索空间为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O(n!)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为此需尽可能早地排除空间中的候选解（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剪枝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从零开始，逐步增加候选解的长度，从长度上逐步向目标解靠近（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试探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试探过程中一旦发现与目标解不合，则收缩一步长度，继续试探下一可能的组合（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回溯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试探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回溯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剪枝的过程，需要依赖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栈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记录当前的可行解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也需要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标记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剪枝的位置，以防重复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等腰三角形 4"/>
          <p:cNvSpPr/>
          <p:nvPr/>
        </p:nvSpPr>
        <p:spPr bwMode="auto">
          <a:xfrm>
            <a:off x="7464152" y="1700808"/>
            <a:ext cx="2952328" cy="460851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8472264" y="1700808"/>
            <a:ext cx="504056" cy="4111961"/>
          </a:xfrm>
          <a:custGeom>
            <a:avLst/>
            <a:gdLst>
              <a:gd name="connsiteX0" fmla="*/ 783771 w 833534"/>
              <a:gd name="connsiteY0" fmla="*/ 0 h 4132696"/>
              <a:gd name="connsiteX1" fmla="*/ 796212 w 833534"/>
              <a:gd name="connsiteY1" fmla="*/ 80866 h 4132696"/>
              <a:gd name="connsiteX2" fmla="*/ 808653 w 833534"/>
              <a:gd name="connsiteY2" fmla="*/ 124408 h 4132696"/>
              <a:gd name="connsiteX3" fmla="*/ 814873 w 833534"/>
              <a:gd name="connsiteY3" fmla="*/ 167951 h 4132696"/>
              <a:gd name="connsiteX4" fmla="*/ 827314 w 833534"/>
              <a:gd name="connsiteY4" fmla="*/ 192833 h 4132696"/>
              <a:gd name="connsiteX5" fmla="*/ 833534 w 833534"/>
              <a:gd name="connsiteY5" fmla="*/ 261257 h 4132696"/>
              <a:gd name="connsiteX6" fmla="*/ 821094 w 833534"/>
              <a:gd name="connsiteY6" fmla="*/ 572278 h 4132696"/>
              <a:gd name="connsiteX7" fmla="*/ 814873 w 833534"/>
              <a:gd name="connsiteY7" fmla="*/ 609600 h 4132696"/>
              <a:gd name="connsiteX8" fmla="*/ 796212 w 833534"/>
              <a:gd name="connsiteY8" fmla="*/ 640702 h 4132696"/>
              <a:gd name="connsiteX9" fmla="*/ 771330 w 833534"/>
              <a:gd name="connsiteY9" fmla="*/ 715347 h 4132696"/>
              <a:gd name="connsiteX10" fmla="*/ 740228 w 833534"/>
              <a:gd name="connsiteY10" fmla="*/ 783772 h 4132696"/>
              <a:gd name="connsiteX11" fmla="*/ 721567 w 833534"/>
              <a:gd name="connsiteY11" fmla="*/ 802433 h 4132696"/>
              <a:gd name="connsiteX12" fmla="*/ 715347 w 833534"/>
              <a:gd name="connsiteY12" fmla="*/ 827315 h 4132696"/>
              <a:gd name="connsiteX13" fmla="*/ 690465 w 833534"/>
              <a:gd name="connsiteY13" fmla="*/ 870857 h 4132696"/>
              <a:gd name="connsiteX14" fmla="*/ 665583 w 833534"/>
              <a:gd name="connsiteY14" fmla="*/ 920621 h 4132696"/>
              <a:gd name="connsiteX15" fmla="*/ 659363 w 833534"/>
              <a:gd name="connsiteY15" fmla="*/ 945502 h 4132696"/>
              <a:gd name="connsiteX16" fmla="*/ 646922 w 833534"/>
              <a:gd name="connsiteY16" fmla="*/ 1007706 h 4132696"/>
              <a:gd name="connsiteX17" fmla="*/ 653143 w 833534"/>
              <a:gd name="connsiteY17" fmla="*/ 1324947 h 4132696"/>
              <a:gd name="connsiteX18" fmla="*/ 665583 w 833534"/>
              <a:gd name="connsiteY18" fmla="*/ 1356049 h 4132696"/>
              <a:gd name="connsiteX19" fmla="*/ 678024 w 833534"/>
              <a:gd name="connsiteY19" fmla="*/ 1424474 h 4132696"/>
              <a:gd name="connsiteX20" fmla="*/ 696685 w 833534"/>
              <a:gd name="connsiteY20" fmla="*/ 1461796 h 4132696"/>
              <a:gd name="connsiteX21" fmla="*/ 709126 w 833534"/>
              <a:gd name="connsiteY21" fmla="*/ 1511559 h 4132696"/>
              <a:gd name="connsiteX22" fmla="*/ 727787 w 833534"/>
              <a:gd name="connsiteY22" fmla="*/ 1530221 h 4132696"/>
              <a:gd name="connsiteX23" fmla="*/ 734008 w 833534"/>
              <a:gd name="connsiteY23" fmla="*/ 1548882 h 4132696"/>
              <a:gd name="connsiteX24" fmla="*/ 746449 w 833534"/>
              <a:gd name="connsiteY24" fmla="*/ 1604866 h 4132696"/>
              <a:gd name="connsiteX25" fmla="*/ 758889 w 833534"/>
              <a:gd name="connsiteY25" fmla="*/ 1673290 h 4132696"/>
              <a:gd name="connsiteX26" fmla="*/ 727787 w 833534"/>
              <a:gd name="connsiteY26" fmla="*/ 1897225 h 4132696"/>
              <a:gd name="connsiteX27" fmla="*/ 721567 w 833534"/>
              <a:gd name="connsiteY27" fmla="*/ 1915886 h 4132696"/>
              <a:gd name="connsiteX28" fmla="*/ 696685 w 833534"/>
              <a:gd name="connsiteY28" fmla="*/ 1953208 h 4132696"/>
              <a:gd name="connsiteX29" fmla="*/ 678024 w 833534"/>
              <a:gd name="connsiteY29" fmla="*/ 1984310 h 4132696"/>
              <a:gd name="connsiteX30" fmla="*/ 671804 w 833534"/>
              <a:gd name="connsiteY30" fmla="*/ 2002972 h 4132696"/>
              <a:gd name="connsiteX31" fmla="*/ 653143 w 833534"/>
              <a:gd name="connsiteY31" fmla="*/ 2015412 h 4132696"/>
              <a:gd name="connsiteX32" fmla="*/ 634481 w 833534"/>
              <a:gd name="connsiteY32" fmla="*/ 2046515 h 4132696"/>
              <a:gd name="connsiteX33" fmla="*/ 622041 w 833534"/>
              <a:gd name="connsiteY33" fmla="*/ 2071396 h 4132696"/>
              <a:gd name="connsiteX34" fmla="*/ 609600 w 833534"/>
              <a:gd name="connsiteY34" fmla="*/ 2090057 h 4132696"/>
              <a:gd name="connsiteX35" fmla="*/ 597159 w 833534"/>
              <a:gd name="connsiteY35" fmla="*/ 2114939 h 4132696"/>
              <a:gd name="connsiteX36" fmla="*/ 590938 w 833534"/>
              <a:gd name="connsiteY36" fmla="*/ 2133600 h 4132696"/>
              <a:gd name="connsiteX37" fmla="*/ 572277 w 833534"/>
              <a:gd name="connsiteY37" fmla="*/ 2158482 h 4132696"/>
              <a:gd name="connsiteX38" fmla="*/ 553616 w 833534"/>
              <a:gd name="connsiteY38" fmla="*/ 2214466 h 4132696"/>
              <a:gd name="connsiteX39" fmla="*/ 516294 w 833534"/>
              <a:gd name="connsiteY39" fmla="*/ 2251788 h 4132696"/>
              <a:gd name="connsiteX40" fmla="*/ 466530 w 833534"/>
              <a:gd name="connsiteY40" fmla="*/ 2363755 h 4132696"/>
              <a:gd name="connsiteX41" fmla="*/ 447869 w 833534"/>
              <a:gd name="connsiteY41" fmla="*/ 2376196 h 4132696"/>
              <a:gd name="connsiteX42" fmla="*/ 429208 w 833534"/>
              <a:gd name="connsiteY42" fmla="*/ 2407298 h 4132696"/>
              <a:gd name="connsiteX43" fmla="*/ 410547 w 833534"/>
              <a:gd name="connsiteY43" fmla="*/ 2432180 h 4132696"/>
              <a:gd name="connsiteX44" fmla="*/ 385665 w 833534"/>
              <a:gd name="connsiteY44" fmla="*/ 2488164 h 4132696"/>
              <a:gd name="connsiteX45" fmla="*/ 379445 w 833534"/>
              <a:gd name="connsiteY45" fmla="*/ 2556588 h 4132696"/>
              <a:gd name="connsiteX46" fmla="*/ 373224 w 833534"/>
              <a:gd name="connsiteY46" fmla="*/ 2643674 h 4132696"/>
              <a:gd name="connsiteX47" fmla="*/ 360783 w 833534"/>
              <a:gd name="connsiteY47" fmla="*/ 2662335 h 4132696"/>
              <a:gd name="connsiteX48" fmla="*/ 342122 w 833534"/>
              <a:gd name="connsiteY48" fmla="*/ 2712098 h 4132696"/>
              <a:gd name="connsiteX49" fmla="*/ 317241 w 833534"/>
              <a:gd name="connsiteY49" fmla="*/ 2792964 h 4132696"/>
              <a:gd name="connsiteX50" fmla="*/ 292359 w 833534"/>
              <a:gd name="connsiteY50" fmla="*/ 2873829 h 4132696"/>
              <a:gd name="connsiteX51" fmla="*/ 267477 w 833534"/>
              <a:gd name="connsiteY51" fmla="*/ 3110204 h 4132696"/>
              <a:gd name="connsiteX52" fmla="*/ 261257 w 833534"/>
              <a:gd name="connsiteY52" fmla="*/ 3141306 h 4132696"/>
              <a:gd name="connsiteX53" fmla="*/ 248816 w 833534"/>
              <a:gd name="connsiteY53" fmla="*/ 3166188 h 4132696"/>
              <a:gd name="connsiteX54" fmla="*/ 242596 w 833534"/>
              <a:gd name="connsiteY54" fmla="*/ 3184849 h 4132696"/>
              <a:gd name="connsiteX55" fmla="*/ 236375 w 833534"/>
              <a:gd name="connsiteY55" fmla="*/ 3209731 h 4132696"/>
              <a:gd name="connsiteX56" fmla="*/ 223934 w 833534"/>
              <a:gd name="connsiteY56" fmla="*/ 3228392 h 4132696"/>
              <a:gd name="connsiteX57" fmla="*/ 211494 w 833534"/>
              <a:gd name="connsiteY57" fmla="*/ 3278155 h 4132696"/>
              <a:gd name="connsiteX58" fmla="*/ 199053 w 833534"/>
              <a:gd name="connsiteY58" fmla="*/ 3327919 h 4132696"/>
              <a:gd name="connsiteX59" fmla="*/ 180392 w 833534"/>
              <a:gd name="connsiteY59" fmla="*/ 3377682 h 4132696"/>
              <a:gd name="connsiteX60" fmla="*/ 136849 w 833534"/>
              <a:gd name="connsiteY60" fmla="*/ 3470988 h 4132696"/>
              <a:gd name="connsiteX61" fmla="*/ 130628 w 833534"/>
              <a:gd name="connsiteY61" fmla="*/ 3502090 h 4132696"/>
              <a:gd name="connsiteX62" fmla="*/ 93306 w 833534"/>
              <a:gd name="connsiteY62" fmla="*/ 3551853 h 4132696"/>
              <a:gd name="connsiteX63" fmla="*/ 87085 w 833534"/>
              <a:gd name="connsiteY63" fmla="*/ 3570515 h 4132696"/>
              <a:gd name="connsiteX64" fmla="*/ 80865 w 833534"/>
              <a:gd name="connsiteY64" fmla="*/ 3595396 h 4132696"/>
              <a:gd name="connsiteX65" fmla="*/ 68424 w 833534"/>
              <a:gd name="connsiteY65" fmla="*/ 3614057 h 4132696"/>
              <a:gd name="connsiteX66" fmla="*/ 62204 w 833534"/>
              <a:gd name="connsiteY66" fmla="*/ 3632719 h 4132696"/>
              <a:gd name="connsiteX67" fmla="*/ 105747 w 833534"/>
              <a:gd name="connsiteY67" fmla="*/ 3831772 h 4132696"/>
              <a:gd name="connsiteX68" fmla="*/ 87085 w 833534"/>
              <a:gd name="connsiteY68" fmla="*/ 4055706 h 4132696"/>
              <a:gd name="connsiteX69" fmla="*/ 80865 w 833534"/>
              <a:gd name="connsiteY69" fmla="*/ 4074368 h 4132696"/>
              <a:gd name="connsiteX70" fmla="*/ 74645 w 833534"/>
              <a:gd name="connsiteY70" fmla="*/ 4117910 h 4132696"/>
              <a:gd name="connsiteX71" fmla="*/ 0 w 833534"/>
              <a:gd name="connsiteY71" fmla="*/ 4130351 h 413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833534" h="4132696">
                <a:moveTo>
                  <a:pt x="783771" y="0"/>
                </a:moveTo>
                <a:cubicBezTo>
                  <a:pt x="785502" y="12119"/>
                  <a:pt x="792979" y="66854"/>
                  <a:pt x="796212" y="80866"/>
                </a:cubicBezTo>
                <a:cubicBezTo>
                  <a:pt x="799606" y="95574"/>
                  <a:pt x="804506" y="109894"/>
                  <a:pt x="808653" y="124408"/>
                </a:cubicBezTo>
                <a:cubicBezTo>
                  <a:pt x="810726" y="138922"/>
                  <a:pt x="811015" y="153806"/>
                  <a:pt x="814873" y="167951"/>
                </a:cubicBezTo>
                <a:cubicBezTo>
                  <a:pt x="817313" y="176897"/>
                  <a:pt x="825495" y="183740"/>
                  <a:pt x="827314" y="192833"/>
                </a:cubicBezTo>
                <a:cubicBezTo>
                  <a:pt x="831805" y="215290"/>
                  <a:pt x="831461" y="238449"/>
                  <a:pt x="833534" y="261257"/>
                </a:cubicBezTo>
                <a:cubicBezTo>
                  <a:pt x="829387" y="364931"/>
                  <a:pt x="826644" y="468670"/>
                  <a:pt x="821094" y="572278"/>
                </a:cubicBezTo>
                <a:cubicBezTo>
                  <a:pt x="820419" y="584872"/>
                  <a:pt x="819183" y="597747"/>
                  <a:pt x="814873" y="609600"/>
                </a:cubicBezTo>
                <a:cubicBezTo>
                  <a:pt x="810741" y="620962"/>
                  <a:pt x="802432" y="630335"/>
                  <a:pt x="796212" y="640702"/>
                </a:cubicBezTo>
                <a:cubicBezTo>
                  <a:pt x="786546" y="698704"/>
                  <a:pt x="796912" y="659069"/>
                  <a:pt x="771330" y="715347"/>
                </a:cubicBezTo>
                <a:cubicBezTo>
                  <a:pt x="759741" y="740841"/>
                  <a:pt x="756385" y="759535"/>
                  <a:pt x="740228" y="783772"/>
                </a:cubicBezTo>
                <a:cubicBezTo>
                  <a:pt x="735348" y="791091"/>
                  <a:pt x="727787" y="796213"/>
                  <a:pt x="721567" y="802433"/>
                </a:cubicBezTo>
                <a:cubicBezTo>
                  <a:pt x="719494" y="810727"/>
                  <a:pt x="718349" y="819310"/>
                  <a:pt x="715347" y="827315"/>
                </a:cubicBezTo>
                <a:cubicBezTo>
                  <a:pt x="708583" y="845352"/>
                  <a:pt x="700777" y="855390"/>
                  <a:pt x="690465" y="870857"/>
                </a:cubicBezTo>
                <a:cubicBezTo>
                  <a:pt x="671132" y="928864"/>
                  <a:pt x="704749" y="832499"/>
                  <a:pt x="665583" y="920621"/>
                </a:cubicBezTo>
                <a:cubicBezTo>
                  <a:pt x="662111" y="928433"/>
                  <a:pt x="661154" y="937143"/>
                  <a:pt x="659363" y="945502"/>
                </a:cubicBezTo>
                <a:cubicBezTo>
                  <a:pt x="654932" y="966178"/>
                  <a:pt x="646922" y="1007706"/>
                  <a:pt x="646922" y="1007706"/>
                </a:cubicBezTo>
                <a:cubicBezTo>
                  <a:pt x="648996" y="1113453"/>
                  <a:pt x="647485" y="1219331"/>
                  <a:pt x="653143" y="1324947"/>
                </a:cubicBezTo>
                <a:cubicBezTo>
                  <a:pt x="653740" y="1336097"/>
                  <a:pt x="662875" y="1345217"/>
                  <a:pt x="665583" y="1356049"/>
                </a:cubicBezTo>
                <a:cubicBezTo>
                  <a:pt x="671102" y="1378125"/>
                  <a:pt x="669363" y="1402820"/>
                  <a:pt x="678024" y="1424474"/>
                </a:cubicBezTo>
                <a:cubicBezTo>
                  <a:pt x="683190" y="1437388"/>
                  <a:pt x="690465" y="1449355"/>
                  <a:pt x="696685" y="1461796"/>
                </a:cubicBezTo>
                <a:cubicBezTo>
                  <a:pt x="697582" y="1466279"/>
                  <a:pt x="703662" y="1503363"/>
                  <a:pt x="709126" y="1511559"/>
                </a:cubicBezTo>
                <a:cubicBezTo>
                  <a:pt x="714006" y="1518879"/>
                  <a:pt x="721567" y="1524000"/>
                  <a:pt x="727787" y="1530221"/>
                </a:cubicBezTo>
                <a:cubicBezTo>
                  <a:pt x="729861" y="1536441"/>
                  <a:pt x="732207" y="1542577"/>
                  <a:pt x="734008" y="1548882"/>
                </a:cubicBezTo>
                <a:cubicBezTo>
                  <a:pt x="739232" y="1567165"/>
                  <a:pt x="742954" y="1586226"/>
                  <a:pt x="746449" y="1604866"/>
                </a:cubicBezTo>
                <a:cubicBezTo>
                  <a:pt x="750721" y="1627651"/>
                  <a:pt x="754742" y="1650482"/>
                  <a:pt x="758889" y="1673290"/>
                </a:cubicBezTo>
                <a:cubicBezTo>
                  <a:pt x="741735" y="1839118"/>
                  <a:pt x="756071" y="1802943"/>
                  <a:pt x="727787" y="1897225"/>
                </a:cubicBezTo>
                <a:cubicBezTo>
                  <a:pt x="725903" y="1903505"/>
                  <a:pt x="724751" y="1910154"/>
                  <a:pt x="721567" y="1915886"/>
                </a:cubicBezTo>
                <a:cubicBezTo>
                  <a:pt x="714306" y="1928956"/>
                  <a:pt x="704378" y="1940387"/>
                  <a:pt x="696685" y="1953208"/>
                </a:cubicBezTo>
                <a:cubicBezTo>
                  <a:pt x="690465" y="1963575"/>
                  <a:pt x="683431" y="1973496"/>
                  <a:pt x="678024" y="1984310"/>
                </a:cubicBezTo>
                <a:cubicBezTo>
                  <a:pt x="675092" y="1990175"/>
                  <a:pt x="675900" y="1997852"/>
                  <a:pt x="671804" y="2002972"/>
                </a:cubicBezTo>
                <a:cubicBezTo>
                  <a:pt x="667134" y="2008810"/>
                  <a:pt x="659363" y="2011265"/>
                  <a:pt x="653143" y="2015412"/>
                </a:cubicBezTo>
                <a:cubicBezTo>
                  <a:pt x="646922" y="2025780"/>
                  <a:pt x="640353" y="2035946"/>
                  <a:pt x="634481" y="2046515"/>
                </a:cubicBezTo>
                <a:cubicBezTo>
                  <a:pt x="629978" y="2054621"/>
                  <a:pt x="626641" y="2063345"/>
                  <a:pt x="622041" y="2071396"/>
                </a:cubicBezTo>
                <a:cubicBezTo>
                  <a:pt x="618332" y="2077887"/>
                  <a:pt x="613309" y="2083566"/>
                  <a:pt x="609600" y="2090057"/>
                </a:cubicBezTo>
                <a:cubicBezTo>
                  <a:pt x="604999" y="2098108"/>
                  <a:pt x="600812" y="2106416"/>
                  <a:pt x="597159" y="2114939"/>
                </a:cubicBezTo>
                <a:cubicBezTo>
                  <a:pt x="594576" y="2120966"/>
                  <a:pt x="594191" y="2127907"/>
                  <a:pt x="590938" y="2133600"/>
                </a:cubicBezTo>
                <a:cubicBezTo>
                  <a:pt x="585794" y="2142601"/>
                  <a:pt x="578497" y="2150188"/>
                  <a:pt x="572277" y="2158482"/>
                </a:cubicBezTo>
                <a:cubicBezTo>
                  <a:pt x="566057" y="2177143"/>
                  <a:pt x="567525" y="2200557"/>
                  <a:pt x="553616" y="2214466"/>
                </a:cubicBezTo>
                <a:lnTo>
                  <a:pt x="516294" y="2251788"/>
                </a:lnTo>
                <a:cubicBezTo>
                  <a:pt x="507772" y="2285877"/>
                  <a:pt x="498814" y="2342232"/>
                  <a:pt x="466530" y="2363755"/>
                </a:cubicBezTo>
                <a:lnTo>
                  <a:pt x="447869" y="2376196"/>
                </a:lnTo>
                <a:cubicBezTo>
                  <a:pt x="441649" y="2386563"/>
                  <a:pt x="435914" y="2397238"/>
                  <a:pt x="429208" y="2407298"/>
                </a:cubicBezTo>
                <a:cubicBezTo>
                  <a:pt x="423457" y="2415924"/>
                  <a:pt x="415183" y="2422907"/>
                  <a:pt x="410547" y="2432180"/>
                </a:cubicBezTo>
                <a:cubicBezTo>
                  <a:pt x="366131" y="2521012"/>
                  <a:pt x="422261" y="2433268"/>
                  <a:pt x="385665" y="2488164"/>
                </a:cubicBezTo>
                <a:cubicBezTo>
                  <a:pt x="383592" y="2510972"/>
                  <a:pt x="381271" y="2533759"/>
                  <a:pt x="379445" y="2556588"/>
                </a:cubicBezTo>
                <a:cubicBezTo>
                  <a:pt x="377124" y="2585598"/>
                  <a:pt x="378282" y="2615014"/>
                  <a:pt x="373224" y="2643674"/>
                </a:cubicBezTo>
                <a:cubicBezTo>
                  <a:pt x="371925" y="2651036"/>
                  <a:pt x="363877" y="2655529"/>
                  <a:pt x="360783" y="2662335"/>
                </a:cubicBezTo>
                <a:cubicBezTo>
                  <a:pt x="353452" y="2678463"/>
                  <a:pt x="348342" y="2695510"/>
                  <a:pt x="342122" y="2712098"/>
                </a:cubicBezTo>
                <a:cubicBezTo>
                  <a:pt x="327291" y="2815924"/>
                  <a:pt x="348762" y="2698401"/>
                  <a:pt x="317241" y="2792964"/>
                </a:cubicBezTo>
                <a:cubicBezTo>
                  <a:pt x="281111" y="2901354"/>
                  <a:pt x="323864" y="2810818"/>
                  <a:pt x="292359" y="2873829"/>
                </a:cubicBezTo>
                <a:cubicBezTo>
                  <a:pt x="282136" y="2991397"/>
                  <a:pt x="283009" y="3006653"/>
                  <a:pt x="267477" y="3110204"/>
                </a:cubicBezTo>
                <a:cubicBezTo>
                  <a:pt x="265909" y="3120660"/>
                  <a:pt x="264600" y="3131276"/>
                  <a:pt x="261257" y="3141306"/>
                </a:cubicBezTo>
                <a:cubicBezTo>
                  <a:pt x="258325" y="3150103"/>
                  <a:pt x="252469" y="3157665"/>
                  <a:pt x="248816" y="3166188"/>
                </a:cubicBezTo>
                <a:cubicBezTo>
                  <a:pt x="246233" y="3172215"/>
                  <a:pt x="244397" y="3178545"/>
                  <a:pt x="242596" y="3184849"/>
                </a:cubicBezTo>
                <a:cubicBezTo>
                  <a:pt x="240247" y="3193069"/>
                  <a:pt x="239743" y="3201873"/>
                  <a:pt x="236375" y="3209731"/>
                </a:cubicBezTo>
                <a:cubicBezTo>
                  <a:pt x="233430" y="3216602"/>
                  <a:pt x="228081" y="3222172"/>
                  <a:pt x="223934" y="3228392"/>
                </a:cubicBezTo>
                <a:cubicBezTo>
                  <a:pt x="212042" y="3264069"/>
                  <a:pt x="222754" y="3229360"/>
                  <a:pt x="211494" y="3278155"/>
                </a:cubicBezTo>
                <a:cubicBezTo>
                  <a:pt x="207649" y="3294816"/>
                  <a:pt x="202898" y="3311258"/>
                  <a:pt x="199053" y="3327919"/>
                </a:cubicBezTo>
                <a:cubicBezTo>
                  <a:pt x="189558" y="3369064"/>
                  <a:pt x="199975" y="3348306"/>
                  <a:pt x="180392" y="3377682"/>
                </a:cubicBezTo>
                <a:cubicBezTo>
                  <a:pt x="165076" y="3454263"/>
                  <a:pt x="182903" y="3424934"/>
                  <a:pt x="136849" y="3470988"/>
                </a:cubicBezTo>
                <a:cubicBezTo>
                  <a:pt x="134775" y="3481355"/>
                  <a:pt x="134555" y="3492274"/>
                  <a:pt x="130628" y="3502090"/>
                </a:cubicBezTo>
                <a:cubicBezTo>
                  <a:pt x="120322" y="3527854"/>
                  <a:pt x="111144" y="3534015"/>
                  <a:pt x="93306" y="3551853"/>
                </a:cubicBezTo>
                <a:cubicBezTo>
                  <a:pt x="91232" y="3558074"/>
                  <a:pt x="88886" y="3564210"/>
                  <a:pt x="87085" y="3570515"/>
                </a:cubicBezTo>
                <a:cubicBezTo>
                  <a:pt x="84736" y="3578735"/>
                  <a:pt x="84233" y="3587538"/>
                  <a:pt x="80865" y="3595396"/>
                </a:cubicBezTo>
                <a:cubicBezTo>
                  <a:pt x="77920" y="3602267"/>
                  <a:pt x="72571" y="3607837"/>
                  <a:pt x="68424" y="3614057"/>
                </a:cubicBezTo>
                <a:cubicBezTo>
                  <a:pt x="66351" y="3620278"/>
                  <a:pt x="61160" y="3626246"/>
                  <a:pt x="62204" y="3632719"/>
                </a:cubicBezTo>
                <a:cubicBezTo>
                  <a:pt x="74061" y="3706234"/>
                  <a:pt x="89049" y="3764985"/>
                  <a:pt x="105747" y="3831772"/>
                </a:cubicBezTo>
                <a:cubicBezTo>
                  <a:pt x="99526" y="3906417"/>
                  <a:pt x="94727" y="3981193"/>
                  <a:pt x="87085" y="4055706"/>
                </a:cubicBezTo>
                <a:cubicBezTo>
                  <a:pt x="86416" y="4062229"/>
                  <a:pt x="82151" y="4067938"/>
                  <a:pt x="80865" y="4074368"/>
                </a:cubicBezTo>
                <a:cubicBezTo>
                  <a:pt x="77990" y="4088745"/>
                  <a:pt x="80600" y="4104512"/>
                  <a:pt x="74645" y="4117910"/>
                </a:cubicBezTo>
                <a:cubicBezTo>
                  <a:pt x="64515" y="4140702"/>
                  <a:pt x="3407" y="4130351"/>
                  <a:pt x="0" y="4130351"/>
                </a:cubicBezTo>
              </a:path>
            </a:pathLst>
          </a:custGeom>
          <a:noFill/>
          <a:ln w="22225" algn="ctr">
            <a:solidFill>
              <a:schemeClr val="accent2">
                <a:lumMod val="50000"/>
              </a:schemeClr>
            </a:solidFill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 bwMode="auto">
          <a:xfrm>
            <a:off x="8926286" y="1747935"/>
            <a:ext cx="534955" cy="2843499"/>
          </a:xfrm>
          <a:custGeom>
            <a:avLst/>
            <a:gdLst>
              <a:gd name="connsiteX0" fmla="*/ 0 w 534955"/>
              <a:gd name="connsiteY0" fmla="*/ 0 h 2843499"/>
              <a:gd name="connsiteX1" fmla="*/ 18661 w 534955"/>
              <a:gd name="connsiteY1" fmla="*/ 37322 h 2843499"/>
              <a:gd name="connsiteX2" fmla="*/ 24881 w 534955"/>
              <a:gd name="connsiteY2" fmla="*/ 55983 h 2843499"/>
              <a:gd name="connsiteX3" fmla="*/ 37322 w 534955"/>
              <a:gd name="connsiteY3" fmla="*/ 87085 h 2843499"/>
              <a:gd name="connsiteX4" fmla="*/ 49763 w 534955"/>
              <a:gd name="connsiteY4" fmla="*/ 149289 h 2843499"/>
              <a:gd name="connsiteX5" fmla="*/ 55983 w 534955"/>
              <a:gd name="connsiteY5" fmla="*/ 167951 h 2843499"/>
              <a:gd name="connsiteX6" fmla="*/ 62204 w 534955"/>
              <a:gd name="connsiteY6" fmla="*/ 192832 h 2843499"/>
              <a:gd name="connsiteX7" fmla="*/ 87085 w 534955"/>
              <a:gd name="connsiteY7" fmla="*/ 721567 h 2843499"/>
              <a:gd name="connsiteX8" fmla="*/ 93306 w 534955"/>
              <a:gd name="connsiteY8" fmla="*/ 746449 h 2843499"/>
              <a:gd name="connsiteX9" fmla="*/ 99526 w 534955"/>
              <a:gd name="connsiteY9" fmla="*/ 777551 h 2843499"/>
              <a:gd name="connsiteX10" fmla="*/ 111967 w 534955"/>
              <a:gd name="connsiteY10" fmla="*/ 877077 h 2843499"/>
              <a:gd name="connsiteX11" fmla="*/ 130628 w 534955"/>
              <a:gd name="connsiteY11" fmla="*/ 957943 h 2843499"/>
              <a:gd name="connsiteX12" fmla="*/ 149290 w 534955"/>
              <a:gd name="connsiteY12" fmla="*/ 1449355 h 2843499"/>
              <a:gd name="connsiteX13" fmla="*/ 167951 w 534955"/>
              <a:gd name="connsiteY13" fmla="*/ 1517779 h 2843499"/>
              <a:gd name="connsiteX14" fmla="*/ 174171 w 534955"/>
              <a:gd name="connsiteY14" fmla="*/ 1542661 h 2843499"/>
              <a:gd name="connsiteX15" fmla="*/ 192832 w 534955"/>
              <a:gd name="connsiteY15" fmla="*/ 1660849 h 2843499"/>
              <a:gd name="connsiteX16" fmla="*/ 217714 w 534955"/>
              <a:gd name="connsiteY16" fmla="*/ 1723053 h 2843499"/>
              <a:gd name="connsiteX17" fmla="*/ 223934 w 534955"/>
              <a:gd name="connsiteY17" fmla="*/ 1760375 h 2843499"/>
              <a:gd name="connsiteX18" fmla="*/ 230155 w 534955"/>
              <a:gd name="connsiteY18" fmla="*/ 1816359 h 2843499"/>
              <a:gd name="connsiteX19" fmla="*/ 242596 w 534955"/>
              <a:gd name="connsiteY19" fmla="*/ 1866122 h 2843499"/>
              <a:gd name="connsiteX20" fmla="*/ 255036 w 534955"/>
              <a:gd name="connsiteY20" fmla="*/ 1953208 h 2843499"/>
              <a:gd name="connsiteX21" fmla="*/ 273698 w 534955"/>
              <a:gd name="connsiteY21" fmla="*/ 2052734 h 2843499"/>
              <a:gd name="connsiteX22" fmla="*/ 286138 w 534955"/>
              <a:gd name="connsiteY22" fmla="*/ 2121159 h 2843499"/>
              <a:gd name="connsiteX23" fmla="*/ 298579 w 534955"/>
              <a:gd name="connsiteY23" fmla="*/ 2152261 h 2843499"/>
              <a:gd name="connsiteX24" fmla="*/ 304800 w 534955"/>
              <a:gd name="connsiteY24" fmla="*/ 2202024 h 2843499"/>
              <a:gd name="connsiteX25" fmla="*/ 317241 w 534955"/>
              <a:gd name="connsiteY25" fmla="*/ 2220685 h 2843499"/>
              <a:gd name="connsiteX26" fmla="*/ 342122 w 534955"/>
              <a:gd name="connsiteY26" fmla="*/ 2307771 h 2843499"/>
              <a:gd name="connsiteX27" fmla="*/ 348343 w 534955"/>
              <a:gd name="connsiteY27" fmla="*/ 2338873 h 2843499"/>
              <a:gd name="connsiteX28" fmla="*/ 360783 w 534955"/>
              <a:gd name="connsiteY28" fmla="*/ 2357534 h 2843499"/>
              <a:gd name="connsiteX29" fmla="*/ 385665 w 534955"/>
              <a:gd name="connsiteY29" fmla="*/ 2413518 h 2843499"/>
              <a:gd name="connsiteX30" fmla="*/ 391885 w 534955"/>
              <a:gd name="connsiteY30" fmla="*/ 2432179 h 2843499"/>
              <a:gd name="connsiteX31" fmla="*/ 410547 w 534955"/>
              <a:gd name="connsiteY31" fmla="*/ 2475722 h 2843499"/>
              <a:gd name="connsiteX32" fmla="*/ 429208 w 534955"/>
              <a:gd name="connsiteY32" fmla="*/ 2525485 h 2843499"/>
              <a:gd name="connsiteX33" fmla="*/ 435428 w 534955"/>
              <a:gd name="connsiteY33" fmla="*/ 2556587 h 2843499"/>
              <a:gd name="connsiteX34" fmla="*/ 460310 w 534955"/>
              <a:gd name="connsiteY34" fmla="*/ 2593910 h 2843499"/>
              <a:gd name="connsiteX35" fmla="*/ 472751 w 534955"/>
              <a:gd name="connsiteY35" fmla="*/ 2618792 h 2843499"/>
              <a:gd name="connsiteX36" fmla="*/ 478971 w 534955"/>
              <a:gd name="connsiteY36" fmla="*/ 2668555 h 2843499"/>
              <a:gd name="connsiteX37" fmla="*/ 485192 w 534955"/>
              <a:gd name="connsiteY37" fmla="*/ 2836506 h 2843499"/>
              <a:gd name="connsiteX38" fmla="*/ 534955 w 534955"/>
              <a:gd name="connsiteY38" fmla="*/ 2836506 h 28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955" h="2843499">
                <a:moveTo>
                  <a:pt x="0" y="0"/>
                </a:moveTo>
                <a:cubicBezTo>
                  <a:pt x="6220" y="12441"/>
                  <a:pt x="13012" y="24612"/>
                  <a:pt x="18661" y="37322"/>
                </a:cubicBezTo>
                <a:cubicBezTo>
                  <a:pt x="21324" y="43314"/>
                  <a:pt x="22579" y="49844"/>
                  <a:pt x="24881" y="55983"/>
                </a:cubicBezTo>
                <a:cubicBezTo>
                  <a:pt x="28802" y="66438"/>
                  <a:pt x="33791" y="76492"/>
                  <a:pt x="37322" y="87085"/>
                </a:cubicBezTo>
                <a:cubicBezTo>
                  <a:pt x="45586" y="111876"/>
                  <a:pt x="43637" y="121719"/>
                  <a:pt x="49763" y="149289"/>
                </a:cubicBezTo>
                <a:cubicBezTo>
                  <a:pt x="51185" y="155690"/>
                  <a:pt x="54182" y="161646"/>
                  <a:pt x="55983" y="167951"/>
                </a:cubicBezTo>
                <a:cubicBezTo>
                  <a:pt x="58332" y="176171"/>
                  <a:pt x="60130" y="184538"/>
                  <a:pt x="62204" y="192832"/>
                </a:cubicBezTo>
                <a:cubicBezTo>
                  <a:pt x="94348" y="449982"/>
                  <a:pt x="65329" y="192159"/>
                  <a:pt x="87085" y="721567"/>
                </a:cubicBezTo>
                <a:cubicBezTo>
                  <a:pt x="87436" y="730109"/>
                  <a:pt x="91451" y="738103"/>
                  <a:pt x="93306" y="746449"/>
                </a:cubicBezTo>
                <a:cubicBezTo>
                  <a:pt x="95600" y="756770"/>
                  <a:pt x="97788" y="767122"/>
                  <a:pt x="99526" y="777551"/>
                </a:cubicBezTo>
                <a:cubicBezTo>
                  <a:pt x="130759" y="964948"/>
                  <a:pt x="75498" y="646105"/>
                  <a:pt x="111967" y="877077"/>
                </a:cubicBezTo>
                <a:cubicBezTo>
                  <a:pt x="120202" y="929234"/>
                  <a:pt x="119425" y="924330"/>
                  <a:pt x="130628" y="957943"/>
                </a:cubicBezTo>
                <a:cubicBezTo>
                  <a:pt x="136172" y="1251753"/>
                  <a:pt x="129254" y="1222274"/>
                  <a:pt x="149290" y="1449355"/>
                </a:cubicBezTo>
                <a:cubicBezTo>
                  <a:pt x="154015" y="1502903"/>
                  <a:pt x="147320" y="1486834"/>
                  <a:pt x="167951" y="1517779"/>
                </a:cubicBezTo>
                <a:cubicBezTo>
                  <a:pt x="170024" y="1526073"/>
                  <a:pt x="172642" y="1534250"/>
                  <a:pt x="174171" y="1542661"/>
                </a:cubicBezTo>
                <a:cubicBezTo>
                  <a:pt x="180978" y="1580099"/>
                  <a:pt x="183112" y="1625208"/>
                  <a:pt x="192832" y="1660849"/>
                </a:cubicBezTo>
                <a:cubicBezTo>
                  <a:pt x="198708" y="1682394"/>
                  <a:pt x="217714" y="1723053"/>
                  <a:pt x="217714" y="1723053"/>
                </a:cubicBezTo>
                <a:cubicBezTo>
                  <a:pt x="219787" y="1735494"/>
                  <a:pt x="222267" y="1747873"/>
                  <a:pt x="223934" y="1760375"/>
                </a:cubicBezTo>
                <a:cubicBezTo>
                  <a:pt x="226416" y="1778986"/>
                  <a:pt x="226892" y="1797869"/>
                  <a:pt x="230155" y="1816359"/>
                </a:cubicBezTo>
                <a:cubicBezTo>
                  <a:pt x="233127" y="1833197"/>
                  <a:pt x="239537" y="1849300"/>
                  <a:pt x="242596" y="1866122"/>
                </a:cubicBezTo>
                <a:cubicBezTo>
                  <a:pt x="247841" y="1894972"/>
                  <a:pt x="249632" y="1924387"/>
                  <a:pt x="255036" y="1953208"/>
                </a:cubicBezTo>
                <a:cubicBezTo>
                  <a:pt x="261257" y="1986383"/>
                  <a:pt x="268149" y="2019440"/>
                  <a:pt x="273698" y="2052734"/>
                </a:cubicBezTo>
                <a:cubicBezTo>
                  <a:pt x="275174" y="2061592"/>
                  <a:pt x="282878" y="2110292"/>
                  <a:pt x="286138" y="2121159"/>
                </a:cubicBezTo>
                <a:cubicBezTo>
                  <a:pt x="289346" y="2131854"/>
                  <a:pt x="294432" y="2141894"/>
                  <a:pt x="298579" y="2152261"/>
                </a:cubicBezTo>
                <a:cubicBezTo>
                  <a:pt x="300653" y="2168849"/>
                  <a:pt x="300401" y="2185896"/>
                  <a:pt x="304800" y="2202024"/>
                </a:cubicBezTo>
                <a:cubicBezTo>
                  <a:pt x="306767" y="2209237"/>
                  <a:pt x="314753" y="2213635"/>
                  <a:pt x="317241" y="2220685"/>
                </a:cubicBezTo>
                <a:cubicBezTo>
                  <a:pt x="327289" y="2249154"/>
                  <a:pt x="336201" y="2278167"/>
                  <a:pt x="342122" y="2307771"/>
                </a:cubicBezTo>
                <a:cubicBezTo>
                  <a:pt x="344196" y="2318138"/>
                  <a:pt x="344631" y="2328973"/>
                  <a:pt x="348343" y="2338873"/>
                </a:cubicBezTo>
                <a:cubicBezTo>
                  <a:pt x="350968" y="2345873"/>
                  <a:pt x="357747" y="2350703"/>
                  <a:pt x="360783" y="2357534"/>
                </a:cubicBezTo>
                <a:cubicBezTo>
                  <a:pt x="390390" y="2424151"/>
                  <a:pt x="357512" y="2371289"/>
                  <a:pt x="385665" y="2413518"/>
                </a:cubicBezTo>
                <a:cubicBezTo>
                  <a:pt x="387738" y="2419738"/>
                  <a:pt x="389450" y="2426091"/>
                  <a:pt x="391885" y="2432179"/>
                </a:cubicBezTo>
                <a:cubicBezTo>
                  <a:pt x="397750" y="2446841"/>
                  <a:pt x="405150" y="2460882"/>
                  <a:pt x="410547" y="2475722"/>
                </a:cubicBezTo>
                <a:cubicBezTo>
                  <a:pt x="433133" y="2537833"/>
                  <a:pt x="397632" y="2462335"/>
                  <a:pt x="429208" y="2525485"/>
                </a:cubicBezTo>
                <a:cubicBezTo>
                  <a:pt x="431281" y="2535852"/>
                  <a:pt x="431053" y="2546962"/>
                  <a:pt x="435428" y="2556587"/>
                </a:cubicBezTo>
                <a:cubicBezTo>
                  <a:pt x="441615" y="2570199"/>
                  <a:pt x="453623" y="2580536"/>
                  <a:pt x="460310" y="2593910"/>
                </a:cubicBezTo>
                <a:lnTo>
                  <a:pt x="472751" y="2618792"/>
                </a:lnTo>
                <a:cubicBezTo>
                  <a:pt x="474824" y="2635380"/>
                  <a:pt x="478017" y="2651865"/>
                  <a:pt x="478971" y="2668555"/>
                </a:cubicBezTo>
                <a:cubicBezTo>
                  <a:pt x="482167" y="2724486"/>
                  <a:pt x="467476" y="2783359"/>
                  <a:pt x="485192" y="2836506"/>
                </a:cubicBezTo>
                <a:cubicBezTo>
                  <a:pt x="490438" y="2852242"/>
                  <a:pt x="518367" y="2836506"/>
                  <a:pt x="534955" y="2836506"/>
                </a:cubicBezTo>
              </a:path>
            </a:pathLst>
          </a:custGeom>
          <a:noFill/>
          <a:ln w="22225" algn="ctr">
            <a:solidFill>
              <a:schemeClr val="accent2">
                <a:lumMod val="50000"/>
              </a:schemeClr>
            </a:solidFill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 bwMode="auto">
          <a:xfrm>
            <a:off x="8400256" y="5740761"/>
            <a:ext cx="144016" cy="144016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82" name="椭圆 381"/>
          <p:cNvSpPr/>
          <p:nvPr/>
        </p:nvSpPr>
        <p:spPr bwMode="auto">
          <a:xfrm>
            <a:off x="9358334" y="4519426"/>
            <a:ext cx="144016" cy="144016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83" name="等腰三角形 382"/>
          <p:cNvSpPr/>
          <p:nvPr/>
        </p:nvSpPr>
        <p:spPr bwMode="auto">
          <a:xfrm>
            <a:off x="8940316" y="4614829"/>
            <a:ext cx="974130" cy="1694491"/>
          </a:xfrm>
          <a:prstGeom prst="triangle">
            <a:avLst/>
          </a:prstGeom>
          <a:solidFill>
            <a:schemeClr val="accent3"/>
          </a:solidFill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84" name="等腰三角形 383"/>
          <p:cNvSpPr/>
          <p:nvPr/>
        </p:nvSpPr>
        <p:spPr bwMode="auto">
          <a:xfrm>
            <a:off x="8328248" y="5852796"/>
            <a:ext cx="288032" cy="456524"/>
          </a:xfrm>
          <a:prstGeom prst="triangle">
            <a:avLst/>
          </a:prstGeom>
          <a:solidFill>
            <a:schemeClr val="accent3"/>
          </a:solidFill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Ordered Tree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0485" y="1196975"/>
            <a:ext cx="10554205" cy="4968875"/>
          </a:xfrm>
        </p:spPr>
      </p:pic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</a:t>
            </a:r>
            <a:r>
              <a:rPr lang="en-US" altLang="zh-CN" dirty="0"/>
              <a:t>+</a:t>
            </a:r>
            <a:r>
              <a:rPr lang="zh-CN" altLang="en-US" dirty="0"/>
              <a:t>环路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74802"/>
            <a:ext cx="10566400" cy="4813221"/>
          </a:xfrm>
        </p:spPr>
      </p:pic>
    </p:spTree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连通</a:t>
            </a:r>
            <a:r>
              <a:rPr lang="en-US" altLang="zh-CN" dirty="0"/>
              <a:t>+</a:t>
            </a:r>
            <a:r>
              <a:rPr lang="zh-CN" altLang="en-US" dirty="0"/>
              <a:t>无环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8010" y="1196975"/>
            <a:ext cx="10279155" cy="4968875"/>
          </a:xfrm>
        </p:spPr>
      </p:pic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</a:t>
            </a:r>
            <a:r>
              <a:rPr lang="en-US" altLang="zh-CN" dirty="0"/>
              <a:t>+</a:t>
            </a:r>
            <a:r>
              <a:rPr lang="zh-CN" altLang="en-US" dirty="0"/>
              <a:t>层次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3362" y="1196975"/>
            <a:ext cx="10028451" cy="4968875"/>
          </a:xfrm>
        </p:spPr>
      </p:pic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</a:t>
            </a:r>
            <a:r>
              <a:rPr lang="en-US" altLang="zh-CN" dirty="0"/>
              <a:t>+</a:t>
            </a:r>
            <a:r>
              <a:rPr lang="zh-CN" altLang="en-US" dirty="0"/>
              <a:t>层次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2872" y="1196975"/>
            <a:ext cx="9949432" cy="4968875"/>
          </a:xfrm>
        </p:spPr>
      </p:pic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树的接口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08612"/>
            <a:ext cx="10566400" cy="4945601"/>
          </a:xfrm>
        </p:spPr>
      </p:pic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父节点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7781" y="1196975"/>
            <a:ext cx="10519614" cy="4968875"/>
          </a:xfrm>
        </p:spPr>
      </p:pic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孩子节点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4095" y="1196975"/>
            <a:ext cx="10406986" cy="4968875"/>
          </a:xfrm>
        </p:spPr>
      </p:pic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父节点</a:t>
            </a:r>
            <a:r>
              <a:rPr lang="en-US" altLang="zh-CN" dirty="0"/>
              <a:t>+</a:t>
            </a:r>
            <a:r>
              <a:rPr lang="zh-CN" altLang="en-US" dirty="0"/>
              <a:t>孩子节点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1901" y="1196975"/>
            <a:ext cx="10391374" cy="4968875"/>
          </a:xfrm>
        </p:spPr>
      </p:pic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长子</a:t>
            </a:r>
            <a:r>
              <a:rPr lang="en-US" altLang="zh-CN" dirty="0"/>
              <a:t>+</a:t>
            </a:r>
            <a:r>
              <a:rPr lang="zh-CN" altLang="en-US" dirty="0"/>
              <a:t>兄弟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6530" y="1196975"/>
            <a:ext cx="10482116" cy="4968875"/>
          </a:xfrm>
        </p:spPr>
      </p:pic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栈的应用：迷宫寻径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TextBox 20"/>
          <p:cNvSpPr txBox="1">
            <a:spLocks noChangeArrowheads="1"/>
          </p:cNvSpPr>
          <p:nvPr/>
        </p:nvSpPr>
        <p:spPr bwMode="auto">
          <a:xfrm>
            <a:off x="1631504" y="1124744"/>
            <a:ext cx="865895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演示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58" y="1658242"/>
            <a:ext cx="2448272" cy="24854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55" y="1670885"/>
            <a:ext cx="2448272" cy="2445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552" y="1670885"/>
            <a:ext cx="2448270" cy="2448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02" y="4203421"/>
            <a:ext cx="2452132" cy="2472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06" y="4189350"/>
            <a:ext cx="2448272" cy="2473863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1803" y="1196975"/>
            <a:ext cx="10311570" cy="4968875"/>
          </a:xfrm>
        </p:spPr>
      </p:pic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 </a:t>
            </a:r>
            <a:r>
              <a:rPr lang="en-US" altLang="zh-CN" dirty="0"/>
              <a:t>~ </a:t>
            </a:r>
            <a:r>
              <a:rPr lang="zh-CN" altLang="en-US" dirty="0"/>
              <a:t>满树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548" y="1196975"/>
            <a:ext cx="10378080" cy="4968875"/>
          </a:xfrm>
        </p:spPr>
      </p:pic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8718" y="1196975"/>
            <a:ext cx="10497740" cy="4968875"/>
          </a:xfrm>
        </p:spPr>
      </p:pic>
    </p:spTree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真二叉树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12246"/>
            <a:ext cx="10566400" cy="4938332"/>
          </a:xfrm>
        </p:spPr>
      </p:pic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描述多叉树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7704" y="1196975"/>
            <a:ext cx="10139768" cy="4968875"/>
          </a:xfrm>
        </p:spPr>
      </p:pic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BinNode</a:t>
            </a:r>
            <a:r>
              <a:rPr lang="zh-CN" altLang="en-US" dirty="0"/>
              <a:t>模板类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84028"/>
            <a:ext cx="10566400" cy="4794768"/>
          </a:xfrm>
        </p:spPr>
      </p:pic>
      <p:sp>
        <p:nvSpPr>
          <p:cNvPr id="6" name="文本框 5"/>
          <p:cNvSpPr txBox="1"/>
          <p:nvPr/>
        </p:nvSpPr>
        <p:spPr>
          <a:xfrm>
            <a:off x="983432" y="609329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};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BinNode</a:t>
            </a:r>
            <a:r>
              <a:rPr lang="zh-CN" altLang="en-US" dirty="0"/>
              <a:t>接口实现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5626" y="1196975"/>
            <a:ext cx="9843923" cy="4968875"/>
          </a:xfrm>
        </p:spPr>
      </p:pic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BinTree</a:t>
            </a:r>
            <a:r>
              <a:rPr lang="zh-CN" altLang="en-US" dirty="0"/>
              <a:t>模板类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6185" y="1196975"/>
            <a:ext cx="10482805" cy="4968875"/>
          </a:xfrm>
        </p:spPr>
      </p:pic>
    </p:spTree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高度更新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62274"/>
            <a:ext cx="10566400" cy="4838277"/>
          </a:xfrm>
        </p:spPr>
      </p:pic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节点插入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42065"/>
            <a:ext cx="10566400" cy="4878695"/>
          </a:xfrm>
        </p:spPr>
      </p:pic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栈的应用：迷宫寻径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TextBox 20"/>
          <p:cNvSpPr txBox="1">
            <a:spLocks noChangeArrowheads="1"/>
          </p:cNvSpPr>
          <p:nvPr/>
        </p:nvSpPr>
        <p:spPr bwMode="auto">
          <a:xfrm>
            <a:off x="1703512" y="1196752"/>
            <a:ext cx="865895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迷宫格点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47529" y="1844824"/>
            <a:ext cx="8640960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enum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AVAILABLE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ROUTE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DEAD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WALL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Status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迷宫单元状态</a:t>
            </a:r>
            <a:endParaRPr lang="en-US" altLang="zh-CN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endParaRPr lang="zh-CN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enum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UNKNOWN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EAST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SOUTH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WEST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NORTH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NO_WAY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} </a:t>
            </a:r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ESWN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未定、东、南、西、北、无路可通</a:t>
            </a:r>
            <a:endParaRPr lang="en-US" altLang="zh-CN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endParaRPr lang="zh-CN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inline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ESWN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nextESWN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ESWN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eswn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 </a:t>
            </a:r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ESWN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eswn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+ 1); };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endParaRPr lang="zh-CN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迷宫格点</a:t>
            </a:r>
            <a:endParaRPr lang="en-US" altLang="zh-CN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x, y;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 x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坐标、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y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坐标</a:t>
            </a:r>
            <a:endParaRPr lang="en-US" altLang="zh-CN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Status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status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类型</a:t>
            </a:r>
            <a:endParaRPr lang="en-US" altLang="zh-CN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ESWN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incoming, outgoing;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进入、走出方向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endParaRPr lang="zh-CN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LABY_MAX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LABY_MAX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迷宫</a:t>
            </a:r>
            <a:endParaRPr lang="zh-CN" altLang="en-US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子树接入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97356"/>
            <a:ext cx="10566400" cy="4768113"/>
          </a:xfrm>
        </p:spPr>
      </p:pic>
      <p:sp>
        <p:nvSpPr>
          <p:cNvPr id="6" name="文本框 5"/>
          <p:cNvSpPr txBox="1"/>
          <p:nvPr/>
        </p:nvSpPr>
        <p:spPr>
          <a:xfrm>
            <a:off x="911424" y="623731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子树删除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8174" y="1196975"/>
            <a:ext cx="9478827" cy="4968875"/>
          </a:xfrm>
        </p:spPr>
      </p:pic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子树分离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1162" y="1196975"/>
            <a:ext cx="10132851" cy="4968875"/>
          </a:xfrm>
        </p:spPr>
      </p:pic>
    </p:spTree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323977"/>
            <a:ext cx="10566400" cy="4714871"/>
          </a:xfrm>
        </p:spPr>
      </p:pic>
    </p:spTree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递归实现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0337" y="1196975"/>
            <a:ext cx="10534501" cy="4968875"/>
          </a:xfrm>
        </p:spPr>
      </p:pic>
    </p:spTree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02043"/>
            <a:ext cx="10566400" cy="4958739"/>
          </a:xfrm>
        </p:spPr>
      </p:pic>
    </p:spTree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迭代算法</a:t>
            </a:r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75044"/>
            <a:ext cx="10566400" cy="4812737"/>
          </a:xfrm>
        </p:spPr>
      </p:pic>
      <p:sp>
        <p:nvSpPr>
          <p:cNvPr id="6" name="文本框 5"/>
          <p:cNvSpPr txBox="1"/>
          <p:nvPr/>
        </p:nvSpPr>
        <p:spPr>
          <a:xfrm>
            <a:off x="839416" y="623731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3529" y="1196975"/>
            <a:ext cx="9688117" cy="4968875"/>
          </a:xfrm>
        </p:spPr>
      </p:pic>
    </p:spTree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5783" y="1196975"/>
            <a:ext cx="10543610" cy="4968875"/>
          </a:xfrm>
        </p:spPr>
      </p:pic>
    </p:spTree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先序遍历：观察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469" y="1196975"/>
            <a:ext cx="10378237" cy="4968875"/>
          </a:xfrm>
        </p:spPr>
      </p:pic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栈的应用：迷宫寻径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TextBox 20"/>
          <p:cNvSpPr txBox="1">
            <a:spLocks noChangeArrowheads="1"/>
          </p:cNvSpPr>
          <p:nvPr/>
        </p:nvSpPr>
        <p:spPr bwMode="auto">
          <a:xfrm>
            <a:off x="1703513" y="1196752"/>
            <a:ext cx="2664296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邻格查询转入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67808" y="1177173"/>
            <a:ext cx="6192688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inline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neighbor(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switch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-&gt;outgoing)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case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EAST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LABY_MAX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case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SOUTH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case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LABY_MAX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case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NORTH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- 1;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default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exit(-1);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59496" y="3751369"/>
            <a:ext cx="9433048" cy="3138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inline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advance(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next;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switch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-&gt;outgoing)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case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EAST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next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LABY_MAX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next-&gt;incoming 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case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SOUTH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next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+ 1; next-&gt;incoming 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NORTH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case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next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LABY_MAX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next-&gt;incoming 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EAST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case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NORTH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next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- 1; next-&gt;incoming 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SOUTH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default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 exit(-1);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next;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先序遍历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8077" y="1196975"/>
            <a:ext cx="9359022" cy="4968875"/>
          </a:xfrm>
        </p:spPr>
      </p:pic>
    </p:spTree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先序遍历算法</a:t>
            </a:r>
            <a:r>
              <a:rPr lang="en-US" altLang="zh-CN" dirty="0"/>
              <a:t>B</a:t>
            </a:r>
            <a:r>
              <a:rPr lang="zh-CN" altLang="en-US" dirty="0"/>
              <a:t>序曲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79635"/>
            <a:ext cx="10566400" cy="4803554"/>
          </a:xfrm>
        </p:spPr>
      </p:pic>
    </p:spTree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全曲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78984"/>
            <a:ext cx="10566400" cy="4804856"/>
          </a:xfrm>
        </p:spPr>
      </p:pic>
      <p:sp>
        <p:nvSpPr>
          <p:cNvPr id="6" name="文本框 5"/>
          <p:cNvSpPr txBox="1"/>
          <p:nvPr/>
        </p:nvSpPr>
        <p:spPr>
          <a:xfrm>
            <a:off x="911424" y="62373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4110" y="1196975"/>
            <a:ext cx="10046956" cy="4968875"/>
          </a:xfrm>
        </p:spPr>
      </p:pic>
    </p:spTree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中序遍历：递归实现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308655"/>
            <a:ext cx="10566400" cy="4745514"/>
          </a:xfrm>
        </p:spPr>
      </p:pic>
    </p:spTree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观察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96778"/>
            <a:ext cx="10566400" cy="4769269"/>
          </a:xfrm>
        </p:spPr>
      </p:pic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栈的应用：迷宫寻径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0" name="TextBox 20"/>
          <p:cNvSpPr txBox="1">
            <a:spLocks noChangeArrowheads="1"/>
          </p:cNvSpPr>
          <p:nvPr/>
        </p:nvSpPr>
        <p:spPr bwMode="auto">
          <a:xfrm>
            <a:off x="1675682" y="1192989"/>
            <a:ext cx="865895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流程图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154686" y="2000466"/>
            <a:ext cx="2299294" cy="449110"/>
          </a:xfrm>
          <a:prstGeom prst="rect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初始化，将起点入栈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6303034" y="1712434"/>
            <a:ext cx="0" cy="27095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88" name="直接箭头连接符 287"/>
          <p:cNvCxnSpPr>
            <a:stCxn id="2" idx="2"/>
          </p:cNvCxnSpPr>
          <p:nvPr/>
        </p:nvCxnSpPr>
        <p:spPr bwMode="auto">
          <a:xfrm>
            <a:off x="6304333" y="2449576"/>
            <a:ext cx="4738" cy="55900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43" name="菱形 42"/>
          <p:cNvSpPr/>
          <p:nvPr/>
        </p:nvSpPr>
        <p:spPr bwMode="auto">
          <a:xfrm>
            <a:off x="4652887" y="3008577"/>
            <a:ext cx="3312368" cy="561792"/>
          </a:xfrm>
          <a:prstGeom prst="diamond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栈顶是否为空？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4" name="菱形 323"/>
          <p:cNvSpPr/>
          <p:nvPr/>
        </p:nvSpPr>
        <p:spPr bwMode="auto">
          <a:xfrm>
            <a:off x="2695415" y="3690523"/>
            <a:ext cx="3312368" cy="561792"/>
          </a:xfrm>
          <a:prstGeom prst="diamond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栈顶是否为终点？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/>
          <p:cNvCxnSpPr>
            <a:stCxn id="324" idx="2"/>
            <a:endCxn id="37" idx="0"/>
          </p:cNvCxnSpPr>
          <p:nvPr/>
        </p:nvCxnSpPr>
        <p:spPr bwMode="auto">
          <a:xfrm flipH="1">
            <a:off x="4348978" y="4252315"/>
            <a:ext cx="2621" cy="45813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5" name="肘形连接符 14"/>
          <p:cNvCxnSpPr>
            <a:stCxn id="43" idx="3"/>
          </p:cNvCxnSpPr>
          <p:nvPr/>
        </p:nvCxnSpPr>
        <p:spPr bwMode="auto">
          <a:xfrm>
            <a:off x="7965255" y="3289473"/>
            <a:ext cx="1853215" cy="2693952"/>
          </a:xfrm>
          <a:prstGeom prst="bentConnector2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9" name="直接箭头连接符 28"/>
          <p:cNvCxnSpPr>
            <a:endCxn id="70" idx="0"/>
          </p:cNvCxnSpPr>
          <p:nvPr/>
        </p:nvCxnSpPr>
        <p:spPr bwMode="auto">
          <a:xfrm flipH="1">
            <a:off x="4348978" y="5202691"/>
            <a:ext cx="4306" cy="22783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70" name="菱形 69"/>
          <p:cNvSpPr/>
          <p:nvPr/>
        </p:nvSpPr>
        <p:spPr bwMode="auto">
          <a:xfrm>
            <a:off x="2692794" y="5430529"/>
            <a:ext cx="3312368" cy="492242"/>
          </a:xfrm>
          <a:prstGeom prst="diamond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找到可行邻格点？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2354416" y="5291731"/>
            <a:ext cx="648072" cy="303737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Yes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4" name="直接箭头连接符 133"/>
          <p:cNvCxnSpPr/>
          <p:nvPr/>
        </p:nvCxnSpPr>
        <p:spPr bwMode="auto">
          <a:xfrm>
            <a:off x="2167440" y="2826427"/>
            <a:ext cx="416115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0" name="肘形连接符 29"/>
          <p:cNvCxnSpPr>
            <a:stCxn id="43" idx="1"/>
          </p:cNvCxnSpPr>
          <p:nvPr/>
        </p:nvCxnSpPr>
        <p:spPr bwMode="auto">
          <a:xfrm rot="10800000" flipV="1">
            <a:off x="4348979" y="3289472"/>
            <a:ext cx="303909" cy="385917"/>
          </a:xfrm>
          <a:prstGeom prst="bentConnector2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4" name="矩形 33"/>
          <p:cNvSpPr/>
          <p:nvPr/>
        </p:nvSpPr>
        <p:spPr bwMode="auto">
          <a:xfrm>
            <a:off x="4291597" y="3284562"/>
            <a:ext cx="670851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No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" name="肘形连接符 34"/>
          <p:cNvCxnSpPr/>
          <p:nvPr/>
        </p:nvCxnSpPr>
        <p:spPr bwMode="auto">
          <a:xfrm rot="16200000" flipV="1">
            <a:off x="992905" y="4000961"/>
            <a:ext cx="2851180" cy="502112"/>
          </a:xfrm>
          <a:prstGeom prst="bentConnector3">
            <a:avLst>
              <a:gd name="adj1" fmla="val 257"/>
            </a:avLst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 w="lg" len="lg"/>
          </a:ln>
          <a:effectLst/>
        </p:spPr>
      </p:cxnSp>
      <p:sp>
        <p:nvSpPr>
          <p:cNvPr id="44" name="矩形 43"/>
          <p:cNvSpPr/>
          <p:nvPr/>
        </p:nvSpPr>
        <p:spPr bwMode="auto">
          <a:xfrm>
            <a:off x="4324781" y="5910194"/>
            <a:ext cx="670851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No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5" name="肘形连接符 44"/>
          <p:cNvCxnSpPr>
            <a:stCxn id="324" idx="3"/>
          </p:cNvCxnSpPr>
          <p:nvPr/>
        </p:nvCxnSpPr>
        <p:spPr bwMode="auto">
          <a:xfrm>
            <a:off x="6007783" y="3971419"/>
            <a:ext cx="1905344" cy="1963985"/>
          </a:xfrm>
          <a:prstGeom prst="bentConnector2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40" name="圆角矩形 39"/>
          <p:cNvSpPr/>
          <p:nvPr/>
        </p:nvSpPr>
        <p:spPr bwMode="auto">
          <a:xfrm>
            <a:off x="9082647" y="5990358"/>
            <a:ext cx="1368152" cy="462978"/>
          </a:xfrm>
          <a:prstGeom prst="roundRect">
            <a:avLst>
              <a:gd name="adj" fmla="val 37759"/>
            </a:avLst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算法终止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667084" y="3346252"/>
            <a:ext cx="648072" cy="303737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Yes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菱形 36"/>
          <p:cNvSpPr/>
          <p:nvPr/>
        </p:nvSpPr>
        <p:spPr bwMode="auto">
          <a:xfrm>
            <a:off x="2692794" y="4710449"/>
            <a:ext cx="3312368" cy="492242"/>
          </a:xfrm>
          <a:prstGeom prst="diamond">
            <a:avLst/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东？南？西？北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494652" y="4029976"/>
            <a:ext cx="829621" cy="303737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Yes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7207600" y="5983425"/>
            <a:ext cx="1368152" cy="462978"/>
          </a:xfrm>
          <a:prstGeom prst="roundRect">
            <a:avLst>
              <a:gd name="adj" fmla="val 37759"/>
            </a:avLst>
          </a:prstGeom>
          <a:noFill/>
          <a:ln w="158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成功返回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5" name="肘形连接符 64"/>
          <p:cNvCxnSpPr/>
          <p:nvPr/>
        </p:nvCxnSpPr>
        <p:spPr bwMode="auto">
          <a:xfrm rot="10800000" flipV="1">
            <a:off x="1919536" y="5935404"/>
            <a:ext cx="2433535" cy="300233"/>
          </a:xfrm>
          <a:prstGeom prst="bentConnector3">
            <a:avLst>
              <a:gd name="adj1" fmla="val -100"/>
            </a:avLst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 w="lg" len="lg"/>
          </a:ln>
          <a:effectLst/>
        </p:spPr>
      </p:cxnSp>
      <p:cxnSp>
        <p:nvCxnSpPr>
          <p:cNvPr id="68" name="直接箭头连接符 67"/>
          <p:cNvCxnSpPr/>
          <p:nvPr/>
        </p:nvCxnSpPr>
        <p:spPr bwMode="auto">
          <a:xfrm flipH="1">
            <a:off x="4345799" y="5921584"/>
            <a:ext cx="7272" cy="300263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78" name="矩形 77"/>
          <p:cNvSpPr/>
          <p:nvPr/>
        </p:nvSpPr>
        <p:spPr bwMode="auto">
          <a:xfrm>
            <a:off x="2167438" y="2878601"/>
            <a:ext cx="2559848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向该邻格试探将其入栈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1" name="肘形连接符 80"/>
          <p:cNvCxnSpPr/>
          <p:nvPr/>
        </p:nvCxnSpPr>
        <p:spPr bwMode="auto">
          <a:xfrm flipV="1">
            <a:off x="1927413" y="2624621"/>
            <a:ext cx="4384280" cy="3597226"/>
          </a:xfrm>
          <a:prstGeom prst="bentConnector3">
            <a:avLst>
              <a:gd name="adj1" fmla="val -125"/>
            </a:avLst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88" name="矩形 87"/>
          <p:cNvSpPr/>
          <p:nvPr/>
        </p:nvSpPr>
        <p:spPr bwMode="auto">
          <a:xfrm>
            <a:off x="4256672" y="4235324"/>
            <a:ext cx="670851" cy="324230"/>
          </a:xfrm>
          <a:prstGeom prst="rect">
            <a:avLst/>
          </a:prstGeom>
          <a:noFill/>
          <a:ln w="158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No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31985" y="2030183"/>
            <a:ext cx="257234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标识当前格点为死胡同，栈顶退出一格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栈的应用：迷宫寻径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TextBox 20"/>
          <p:cNvSpPr txBox="1">
            <a:spLocks noChangeArrowheads="1"/>
          </p:cNvSpPr>
          <p:nvPr/>
        </p:nvSpPr>
        <p:spPr bwMode="auto">
          <a:xfrm>
            <a:off x="1703512" y="1126666"/>
            <a:ext cx="865895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迷宫格点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7488" y="1556792"/>
            <a:ext cx="9508574" cy="550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labyrinth(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LABY_MAX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LABY_MAX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],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stack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*&gt; path;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-&gt;incoming 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UNKNOWN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-&gt;status 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ROUTE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path.push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  <a:endParaRPr lang="zh-CN" alt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do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Cell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c =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path.top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检查当前位置（栈顶）</a:t>
            </a:r>
            <a:endParaRPr lang="en-US" altLang="zh-CN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(c ==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若已抵达终点，则找到了一条通路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       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NO_WAY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(c-&gt;outgoing =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nextESWN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(c-&gt;outgoing)))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(neighbor(c)-&gt;status ==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AVAILABLE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(c-&gt;outgoing ==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NO_WAY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若所有方向都已尝试过</a:t>
            </a:r>
            <a:endParaRPr lang="en-US" altLang="zh-CN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c-&gt;status 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DEAD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path.pop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则向后回溯一步</a:t>
            </a:r>
            <a:endParaRPr lang="en-US" altLang="zh-CN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否则，向前试探一步</a:t>
            </a:r>
            <a:endParaRPr lang="en-US" altLang="zh-CN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path.push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(c = advance(c));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	c-&gt;outgoing = </a:t>
            </a:r>
            <a:r>
              <a:rPr lang="en-US" altLang="zh-CN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UNKNOWN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-&gt;status = 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ROUTE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}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path.empty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/>
        </p:nvCxnSpPr>
        <p:spPr>
          <a:xfrm>
            <a:off x="2137700" y="2348880"/>
            <a:ext cx="3497282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137700" y="2722933"/>
            <a:ext cx="3497282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137700" y="3096986"/>
            <a:ext cx="3497282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37700" y="3471039"/>
            <a:ext cx="3497282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137700" y="3845092"/>
            <a:ext cx="3497282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2137700" y="4219145"/>
            <a:ext cx="3497282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137700" y="4593198"/>
            <a:ext cx="3497282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137700" y="4967252"/>
            <a:ext cx="3497282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137700" y="5341305"/>
            <a:ext cx="3497282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5400000">
            <a:off x="4138770" y="3845780"/>
            <a:ext cx="2992425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5400000">
            <a:off x="3701609" y="3845780"/>
            <a:ext cx="2992425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5400000">
            <a:off x="3264449" y="3845780"/>
            <a:ext cx="2992425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rot="5400000">
            <a:off x="2827289" y="3845780"/>
            <a:ext cx="2992425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rot="5400000">
            <a:off x="2390129" y="3845780"/>
            <a:ext cx="2992425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rot="5400000">
            <a:off x="1952968" y="3845780"/>
            <a:ext cx="2992425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rot="5400000">
            <a:off x="1515808" y="3845780"/>
            <a:ext cx="2992425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rot="5400000">
            <a:off x="1078648" y="3845780"/>
            <a:ext cx="2992425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rot="5400000">
            <a:off x="641488" y="3845780"/>
            <a:ext cx="2992425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3449180" y="4218459"/>
            <a:ext cx="437160" cy="37474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9" name="矩形 68"/>
          <p:cNvSpPr/>
          <p:nvPr/>
        </p:nvSpPr>
        <p:spPr>
          <a:xfrm>
            <a:off x="4323501" y="421845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0" name="矩形 69"/>
          <p:cNvSpPr/>
          <p:nvPr/>
        </p:nvSpPr>
        <p:spPr>
          <a:xfrm>
            <a:off x="3886343" y="421845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矩形 70"/>
          <p:cNvSpPr/>
          <p:nvPr/>
        </p:nvSpPr>
        <p:spPr>
          <a:xfrm>
            <a:off x="4760663" y="421845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2" name="矩形 71"/>
          <p:cNvSpPr/>
          <p:nvPr/>
        </p:nvSpPr>
        <p:spPr>
          <a:xfrm>
            <a:off x="5197823" y="421845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6" name="矩形 75"/>
          <p:cNvSpPr/>
          <p:nvPr/>
        </p:nvSpPr>
        <p:spPr>
          <a:xfrm>
            <a:off x="2574859" y="4217772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7" name="矩形 76"/>
          <p:cNvSpPr/>
          <p:nvPr/>
        </p:nvSpPr>
        <p:spPr>
          <a:xfrm>
            <a:off x="2137701" y="4217772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8" name="矩形 77"/>
          <p:cNvSpPr/>
          <p:nvPr/>
        </p:nvSpPr>
        <p:spPr>
          <a:xfrm>
            <a:off x="3012021" y="4217772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9" name="矩形 78"/>
          <p:cNvSpPr/>
          <p:nvPr/>
        </p:nvSpPr>
        <p:spPr>
          <a:xfrm>
            <a:off x="3448043" y="384371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0" name="矩形 79"/>
          <p:cNvSpPr/>
          <p:nvPr/>
        </p:nvSpPr>
        <p:spPr>
          <a:xfrm>
            <a:off x="3448043" y="2348880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矩形 80"/>
          <p:cNvSpPr/>
          <p:nvPr/>
        </p:nvSpPr>
        <p:spPr>
          <a:xfrm>
            <a:off x="3448043" y="3096300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2" name="矩形 81"/>
          <p:cNvSpPr/>
          <p:nvPr/>
        </p:nvSpPr>
        <p:spPr>
          <a:xfrm>
            <a:off x="3448043" y="347000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3" name="矩形 82"/>
          <p:cNvSpPr/>
          <p:nvPr/>
        </p:nvSpPr>
        <p:spPr>
          <a:xfrm>
            <a:off x="3448043" y="2722590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4" name="矩形 83"/>
          <p:cNvSpPr/>
          <p:nvPr/>
        </p:nvSpPr>
        <p:spPr>
          <a:xfrm>
            <a:off x="3448043" y="4967424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3448043" y="4593714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3886343" y="384371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4323501" y="347000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4760660" y="3095270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5197823" y="272155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0" name="矩形 89"/>
          <p:cNvSpPr/>
          <p:nvPr/>
        </p:nvSpPr>
        <p:spPr>
          <a:xfrm>
            <a:off x="3010883" y="4592855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1" name="矩形 90"/>
          <p:cNvSpPr/>
          <p:nvPr/>
        </p:nvSpPr>
        <p:spPr>
          <a:xfrm>
            <a:off x="2573723" y="4966908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2" name="矩形 91"/>
          <p:cNvSpPr/>
          <p:nvPr/>
        </p:nvSpPr>
        <p:spPr>
          <a:xfrm>
            <a:off x="3010282" y="3843718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3" name="矩形 92"/>
          <p:cNvSpPr/>
          <p:nvPr/>
        </p:nvSpPr>
        <p:spPr>
          <a:xfrm>
            <a:off x="2573523" y="3469666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4" name="矩形 93"/>
          <p:cNvSpPr/>
          <p:nvPr/>
        </p:nvSpPr>
        <p:spPr>
          <a:xfrm>
            <a:off x="2135560" y="3095615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6" name="矩形 95"/>
          <p:cNvSpPr/>
          <p:nvPr/>
        </p:nvSpPr>
        <p:spPr>
          <a:xfrm>
            <a:off x="3885806" y="4592799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7" name="矩形 96"/>
          <p:cNvSpPr/>
          <p:nvPr/>
        </p:nvSpPr>
        <p:spPr>
          <a:xfrm>
            <a:off x="4322966" y="4966852"/>
            <a:ext cx="437160" cy="374053"/>
          </a:xfrm>
          <a:prstGeom prst="rect">
            <a:avLst/>
          </a:prstGeom>
          <a:solidFill>
            <a:srgbClr val="FF9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8" name="直接连接符 107"/>
          <p:cNvCxnSpPr/>
          <p:nvPr/>
        </p:nvCxnSpPr>
        <p:spPr>
          <a:xfrm>
            <a:off x="6452177" y="2352306"/>
            <a:ext cx="3273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6452177" y="2725795"/>
            <a:ext cx="3273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6452177" y="3099284"/>
            <a:ext cx="3273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452177" y="3472773"/>
            <a:ext cx="3273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6452177" y="3846262"/>
            <a:ext cx="3273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6452177" y="4219751"/>
            <a:ext cx="3273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6452177" y="4593240"/>
            <a:ext cx="3273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6452177" y="4966729"/>
            <a:ext cx="3273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6452177" y="5340218"/>
            <a:ext cx="3273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rot="5400000">
            <a:off x="8231801" y="3846949"/>
            <a:ext cx="2987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rot="5400000">
            <a:off x="7822604" y="3846949"/>
            <a:ext cx="2987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rot="5400000">
            <a:off x="7413406" y="3846949"/>
            <a:ext cx="2987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rot="5400000">
            <a:off x="7004209" y="3846949"/>
            <a:ext cx="2987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 rot="5400000">
            <a:off x="6595011" y="3846949"/>
            <a:ext cx="2987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rot="5400000">
            <a:off x="6185814" y="3846949"/>
            <a:ext cx="2987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rot="5400000">
            <a:off x="5776616" y="3846949"/>
            <a:ext cx="2987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rot="5400000">
            <a:off x="5367419" y="3846949"/>
            <a:ext cx="2987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rot="5400000">
            <a:off x="4958221" y="3846949"/>
            <a:ext cx="2987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椭圆 155"/>
          <p:cNvSpPr/>
          <p:nvPr/>
        </p:nvSpPr>
        <p:spPr>
          <a:xfrm>
            <a:off x="6451175" y="3844890"/>
            <a:ext cx="409198" cy="37417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7" name="椭圆 156"/>
          <p:cNvSpPr/>
          <p:nvPr/>
        </p:nvSpPr>
        <p:spPr>
          <a:xfrm>
            <a:off x="6860123" y="3096886"/>
            <a:ext cx="409198" cy="37417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8" name="椭圆 157"/>
          <p:cNvSpPr/>
          <p:nvPr/>
        </p:nvSpPr>
        <p:spPr>
          <a:xfrm>
            <a:off x="7269507" y="2348880"/>
            <a:ext cx="409198" cy="37417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9" name="椭圆 158"/>
          <p:cNvSpPr/>
          <p:nvPr/>
        </p:nvSpPr>
        <p:spPr>
          <a:xfrm>
            <a:off x="7671442" y="4218379"/>
            <a:ext cx="409198" cy="37417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0" name="椭圆 159"/>
          <p:cNvSpPr/>
          <p:nvPr/>
        </p:nvSpPr>
        <p:spPr>
          <a:xfrm>
            <a:off x="8087902" y="4965188"/>
            <a:ext cx="409198" cy="37417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1" name="椭圆 160"/>
          <p:cNvSpPr/>
          <p:nvPr/>
        </p:nvSpPr>
        <p:spPr>
          <a:xfrm>
            <a:off x="8501584" y="2722711"/>
            <a:ext cx="409198" cy="37417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2" name="椭圆 161"/>
          <p:cNvSpPr/>
          <p:nvPr/>
        </p:nvSpPr>
        <p:spPr>
          <a:xfrm>
            <a:off x="8915690" y="3466603"/>
            <a:ext cx="409198" cy="37417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3" name="椭圆 162"/>
          <p:cNvSpPr/>
          <p:nvPr/>
        </p:nvSpPr>
        <p:spPr>
          <a:xfrm>
            <a:off x="9308232" y="4595672"/>
            <a:ext cx="409198" cy="37417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5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栈的应用：八皇后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TextBox 20"/>
          <p:cNvSpPr txBox="1">
            <a:spLocks noChangeArrowheads="1"/>
          </p:cNvSpPr>
          <p:nvPr/>
        </p:nvSpPr>
        <p:spPr bwMode="auto">
          <a:xfrm>
            <a:off x="1703512" y="1214517"/>
            <a:ext cx="8658959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*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棋盘上放置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个（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n&gt;4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）皇后，如何保证她们互相不攻击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TextBox 20"/>
          <p:cNvSpPr txBox="1">
            <a:spLocks noChangeArrowheads="1"/>
          </p:cNvSpPr>
          <p:nvPr/>
        </p:nvSpPr>
        <p:spPr bwMode="auto">
          <a:xfrm>
            <a:off x="2413798" y="5519869"/>
            <a:ext cx="300260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皇后的控制范围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TextBox 20"/>
          <p:cNvSpPr txBox="1">
            <a:spLocks noChangeArrowheads="1"/>
          </p:cNvSpPr>
          <p:nvPr/>
        </p:nvSpPr>
        <p:spPr bwMode="auto">
          <a:xfrm>
            <a:off x="6128486" y="5482606"/>
            <a:ext cx="4192754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皇后问题的一个可行解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784519" y="1796176"/>
            <a:ext cx="849694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Queen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皇后类</a:t>
            </a:r>
            <a:endParaRPr lang="zh-CN" altLang="en-US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zh-CN" sz="20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皇后在棋盘上的位置坐标</a:t>
            </a:r>
            <a:endParaRPr lang="zh-CN" altLang="en-US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Queen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xx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yy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xx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yy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zh-CN" sz="20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Queen </a:t>
            </a:r>
            <a:r>
              <a:rPr lang="en-US" altLang="zh-CN" sz="20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                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重载判等操作符，以检测不同皇后之间可能的冲突</a:t>
            </a:r>
            <a:endParaRPr lang="zh-CN" altLang="en-US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altLang="zh-CN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altLang="zh-CN" sz="20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                     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行冲突（这一情况其实并不会发生，可省略）</a:t>
            </a:r>
            <a:endParaRPr lang="zh-CN" altLang="en-US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altLang="zh-CN" sz="20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列冲突</a:t>
            </a:r>
            <a:endParaRPr lang="zh-CN" altLang="en-US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altLang="zh-CN" sz="20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altLang="zh-CN" sz="20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沿正对角线冲突</a:t>
            </a:r>
            <a:endParaRPr lang="zh-CN" altLang="en-US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altLang="zh-CN" sz="20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altLang="zh-CN" sz="20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沿反对角线冲突</a:t>
            </a:r>
            <a:endParaRPr lang="zh-CN" altLang="en-US" sz="2000" b="1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zh-CN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zh-CN" sz="20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Queen </a:t>
            </a:r>
            <a:r>
              <a:rPr lang="en-US" altLang="zh-CN" sz="20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!(*</a:t>
            </a:r>
            <a:r>
              <a:rPr lang="en-US" altLang="zh-CN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328805" y="241678"/>
            <a:ext cx="7599362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栈的应用：八皇后</a:t>
            </a:r>
            <a:endParaRPr lang="zh-CN" altLang="en-US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03512" y="1214517"/>
            <a:ext cx="865895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定义皇后类，相互攻击视作相等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/>
  </p:transition>
</p:sld>
</file>

<file path=ppt/tags/tag1.xml><?xml version="1.0" encoding="utf-8"?>
<p:tagLst xmlns:p="http://schemas.openxmlformats.org/presentationml/2006/main">
  <p:tag name="COMMONDATA" val="eyJoZGlkIjoiZTkxZjA3NzE3ODJlMjExNGUwNzc2NmEwMTYxYmE2YzAifQ=="/>
  <p:tag name="KSO_WPP_MARK_KEY" val="3c933555-2d3e-4e56-bdef-6426197bc80b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anose="02010609060101010101" pitchFamily="2" charset="-122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0</TotalTime>
  <Words>6006</Words>
  <Application>WPS 演示</Application>
  <PresentationFormat>宽屏</PresentationFormat>
  <Paragraphs>494</Paragraphs>
  <Slides>55</Slides>
  <Notes>2</Notes>
  <HiddenSlides>7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宋体</vt:lpstr>
      <vt:lpstr>Wingdings</vt:lpstr>
      <vt:lpstr>黑体</vt:lpstr>
      <vt:lpstr>Arial Black</vt:lpstr>
      <vt:lpstr>Tahoma</vt:lpstr>
      <vt:lpstr>Courier New</vt:lpstr>
      <vt:lpstr>Times New Roman</vt:lpstr>
      <vt:lpstr>微软雅黑</vt:lpstr>
      <vt:lpstr>Baoli SC</vt:lpstr>
      <vt:lpstr>隶书</vt:lpstr>
      <vt:lpstr>Consolas</vt:lpstr>
      <vt:lpstr>新宋体</vt:lpstr>
      <vt:lpstr>Arial Unicode MS</vt:lpstr>
      <vt:lpstr>Calibri</vt:lpstr>
      <vt:lpstr>Cambria Math</vt:lpstr>
      <vt:lpstr>Tsinghua</vt:lpstr>
      <vt:lpstr>PowerPoint 演示文稿</vt:lpstr>
      <vt:lpstr>栈的应用：试探与回溯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栈的应用：递归转非递归</vt:lpstr>
      <vt:lpstr>栈的应用：递归转非递归</vt:lpstr>
      <vt:lpstr>队列的应用：离散事件模拟</vt:lpstr>
      <vt:lpstr>队列的应用：离散事件模拟</vt:lpstr>
      <vt:lpstr>PowerPoint 演示文稿</vt:lpstr>
      <vt:lpstr>动机</vt:lpstr>
      <vt:lpstr>Rooted Tree</vt:lpstr>
      <vt:lpstr>Ordered Tree</vt:lpstr>
      <vt:lpstr>路径+环路</vt:lpstr>
      <vt:lpstr>连通+无环</vt:lpstr>
      <vt:lpstr>深度+层次</vt:lpstr>
      <vt:lpstr>深度+层次</vt:lpstr>
      <vt:lpstr>树的接口</vt:lpstr>
      <vt:lpstr>父节点</vt:lpstr>
      <vt:lpstr>孩子节点</vt:lpstr>
      <vt:lpstr>父节点+孩子节点</vt:lpstr>
      <vt:lpstr>长子+兄弟</vt:lpstr>
      <vt:lpstr>二叉树</vt:lpstr>
      <vt:lpstr>基数 ~ 满树</vt:lpstr>
      <vt:lpstr>基数</vt:lpstr>
      <vt:lpstr>真二叉树</vt:lpstr>
      <vt:lpstr>描述多叉树</vt:lpstr>
      <vt:lpstr>BinNode模板类</vt:lpstr>
      <vt:lpstr>BinNode接口实现</vt:lpstr>
      <vt:lpstr>BinTree模板类</vt:lpstr>
      <vt:lpstr>高度更新</vt:lpstr>
      <vt:lpstr>节点插入</vt:lpstr>
      <vt:lpstr>子树接入</vt:lpstr>
      <vt:lpstr>子树删除</vt:lpstr>
      <vt:lpstr>子树分离</vt:lpstr>
      <vt:lpstr>遍历</vt:lpstr>
      <vt:lpstr>递归实现</vt:lpstr>
      <vt:lpstr>思路</vt:lpstr>
      <vt:lpstr>迭代算法A</vt:lpstr>
      <vt:lpstr>实例</vt:lpstr>
      <vt:lpstr>评价</vt:lpstr>
      <vt:lpstr>先序遍历：观察</vt:lpstr>
      <vt:lpstr>先序遍历</vt:lpstr>
      <vt:lpstr>先序遍历算法B序曲</vt:lpstr>
      <vt:lpstr>全曲</vt:lpstr>
      <vt:lpstr>实例</vt:lpstr>
      <vt:lpstr>中序遍历：递归实现</vt:lpstr>
      <vt:lpstr>观察</vt:lpstr>
    </vt:vector>
  </TitlesOfParts>
  <Company>江苏大丰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贾庆山</cp:lastModifiedBy>
  <cp:revision>1459</cp:revision>
  <dcterms:created xsi:type="dcterms:W3CDTF">2011-01-31T10:16:00Z</dcterms:created>
  <dcterms:modified xsi:type="dcterms:W3CDTF">2022-11-18T08:41:11Z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9E7EE4426153430F8DF9AC229E76DBA8</vt:lpwstr>
  </property>
  <property fmtid="{D5CDD505-2E9C-101B-9397-08002B2CF9AE}" pid="3" name="KSOProductBuildVer">
    <vt:lpwstr>2052-11.1.0.12763</vt:lpwstr>
  </property>
</Properties>
</file>